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520" r:id="rId2"/>
    <p:sldId id="509" r:id="rId3"/>
    <p:sldId id="274" r:id="rId4"/>
    <p:sldId id="423" r:id="rId5"/>
    <p:sldId id="276" r:id="rId6"/>
    <p:sldId id="277" r:id="rId7"/>
    <p:sldId id="278" r:id="rId8"/>
    <p:sldId id="279" r:id="rId9"/>
    <p:sldId id="275" r:id="rId10"/>
    <p:sldId id="370" r:id="rId11"/>
    <p:sldId id="425" r:id="rId12"/>
    <p:sldId id="499" r:id="rId13"/>
    <p:sldId id="519" r:id="rId14"/>
    <p:sldId id="452" r:id="rId15"/>
    <p:sldId id="453" r:id="rId16"/>
    <p:sldId id="434" r:id="rId17"/>
    <p:sldId id="449" r:id="rId18"/>
    <p:sldId id="512" r:id="rId19"/>
    <p:sldId id="513" r:id="rId20"/>
    <p:sldId id="514" r:id="rId21"/>
    <p:sldId id="516" r:id="rId22"/>
    <p:sldId id="493" r:id="rId23"/>
    <p:sldId id="500" r:id="rId24"/>
    <p:sldId id="501" r:id="rId25"/>
    <p:sldId id="494" r:id="rId26"/>
    <p:sldId id="495" r:id="rId27"/>
    <p:sldId id="496" r:id="rId28"/>
    <p:sldId id="497" r:id="rId29"/>
    <p:sldId id="498" r:id="rId30"/>
    <p:sldId id="465" r:id="rId31"/>
    <p:sldId id="466" r:id="rId32"/>
    <p:sldId id="467" r:id="rId33"/>
    <p:sldId id="468" r:id="rId34"/>
    <p:sldId id="469" r:id="rId35"/>
    <p:sldId id="502" r:id="rId36"/>
    <p:sldId id="472" r:id="rId37"/>
    <p:sldId id="473" r:id="rId38"/>
    <p:sldId id="474" r:id="rId39"/>
    <p:sldId id="475" r:id="rId40"/>
    <p:sldId id="476" r:id="rId41"/>
    <p:sldId id="477" r:id="rId42"/>
    <p:sldId id="478" r:id="rId43"/>
    <p:sldId id="479" r:id="rId44"/>
    <p:sldId id="480" r:id="rId45"/>
    <p:sldId id="481" r:id="rId46"/>
    <p:sldId id="482" r:id="rId47"/>
    <p:sldId id="483" r:id="rId48"/>
    <p:sldId id="484" r:id="rId49"/>
    <p:sldId id="507" r:id="rId50"/>
    <p:sldId id="485" r:id="rId51"/>
    <p:sldId id="503" r:id="rId52"/>
    <p:sldId id="504" r:id="rId53"/>
    <p:sldId id="506" r:id="rId54"/>
    <p:sldId id="505" r:id="rId55"/>
    <p:sldId id="488" r:id="rId56"/>
    <p:sldId id="490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5"/>
  </p:normalViewPr>
  <p:slideViewPr>
    <p:cSldViewPr snapToGrid="0" snapToObjects="1">
      <p:cViewPr varScale="1">
        <p:scale>
          <a:sx n="118" d="100"/>
          <a:sy n="118" d="100"/>
        </p:scale>
        <p:origin x="172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D7201-7437-EA4E-90C8-413AF6DDA676}" type="datetimeFigureOut">
              <a:rPr lang="en-US" smtClean="0"/>
              <a:pPr/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C4A5B-2A58-B642-9CFB-BA2FC3233BC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4561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73.jpeg>
</file>

<file path=ppt/media/image78.png>
</file>

<file path=ppt/media/image79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FA002D-2449-094F-BBDD-3EFA18F02C76}" type="datetimeFigureOut">
              <a:rPr lang="en-US" smtClean="0"/>
              <a:pPr/>
              <a:t>11/27/23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0BF8EA-B950-BB4D-9D4A-F82106BC3C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67522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15D4EE-3D0B-DE46-8CA0-B21C78E0D180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BE46B2-0CC7-9E40-B25A-F0E5D0224D61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8BA28-8401-C24F-888C-967A13ACF2C6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CB88D2-46A2-084E-B6C5-14E02673C4BA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32972-8D64-C848-9D44-E597AAD433E2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768848-01ED-7F43-9D82-DB38E7F45A6A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5BB9-9093-5C43-9976-28AE24F78F47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C14B78-335E-C143-BDD1-9FD07EB62ECE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55B5B-3439-DA46-8CF1-02B9E11E9636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D0095F-9FF1-1A43-A4C6-C880D572DBDD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3D023-723B-AF4A-B831-7EC0940541D5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-12149" y="102875"/>
            <a:ext cx="9144000" cy="736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dirty="0"/>
              <a:t>Click 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0" y="1206500"/>
            <a:ext cx="9144000" cy="4991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  <a:p>
            <a:pPr lvl="4"/>
            <a:r>
              <a:rPr lang="en-CA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62418-AF8F-1346-B933-68567A416C4C}" type="datetime1">
              <a:rPr lang="en-US" smtClean="0"/>
              <a:pPr/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EB1E8-8C07-2849-8719-AFC546308FA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kern="120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2">
            <a:lumMod val="60000"/>
            <a:lumOff val="40000"/>
          </a:schemeClr>
        </a:buClr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7" Type="http://schemas.openxmlformats.org/officeDocument/2006/relationships/image" Target="../media/image40.emf"/><Relationship Id="rId2" Type="http://schemas.openxmlformats.org/officeDocument/2006/relationships/oleObject" Target="../embeddings/oleObject3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6.bin"/><Relationship Id="rId5" Type="http://schemas.openxmlformats.org/officeDocument/2006/relationships/image" Target="../media/image39.emf"/><Relationship Id="rId4" Type="http://schemas.openxmlformats.org/officeDocument/2006/relationships/oleObject" Target="../embeddings/oleObject35.bin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oleObject" Target="../embeddings/oleObject37.bin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oleObject" Target="../embeddings/oleObject38.bin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oleObject" Target="../embeddings/oleObject40.bin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oleObject" Target="../embeddings/oleObject6.bin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12" Type="http://schemas.openxmlformats.org/officeDocument/2006/relationships/image" Target="../media/image6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2.emf"/><Relationship Id="rId15" Type="http://schemas.openxmlformats.org/officeDocument/2006/relationships/image" Target="../media/image8.png"/><Relationship Id="rId10" Type="http://schemas.openxmlformats.org/officeDocument/2006/relationships/image" Target="../media/image5.emf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emf"/><Relationship Id="rId14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oleObject" Target="../embeddings/oleObject42.bin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oleObject" Target="../embeddings/oleObject43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oleObject" Target="../embeddings/oleObject44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oleObject" Target="../embeddings/oleObject45.bin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oleObject" Target="../embeddings/oleObject47.bin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oleObject" Target="../embeddings/oleObject12.bin"/><Relationship Id="rId3" Type="http://schemas.openxmlformats.org/officeDocument/2006/relationships/image" Target="../media/image9.emf"/><Relationship Id="rId7" Type="http://schemas.openxmlformats.org/officeDocument/2006/relationships/image" Target="../media/image11.emf"/><Relationship Id="rId12" Type="http://schemas.openxmlformats.org/officeDocument/2006/relationships/image" Target="../media/image13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oleObject" Target="../embeddings/oleObject11.bin"/><Relationship Id="rId5" Type="http://schemas.openxmlformats.org/officeDocument/2006/relationships/image" Target="../media/image10.emf"/><Relationship Id="rId15" Type="http://schemas.openxmlformats.org/officeDocument/2006/relationships/image" Target="../media/image8.png"/><Relationship Id="rId10" Type="http://schemas.openxmlformats.org/officeDocument/2006/relationships/image" Target="../media/image5.emf"/><Relationship Id="rId4" Type="http://schemas.openxmlformats.org/officeDocument/2006/relationships/oleObject" Target="../embeddings/oleObject8.bin"/><Relationship Id="rId9" Type="http://schemas.openxmlformats.org/officeDocument/2006/relationships/image" Target="../media/image12.emf"/><Relationship Id="rId14" Type="http://schemas.openxmlformats.org/officeDocument/2006/relationships/image" Target="../media/image14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16.emf"/><Relationship Id="rId4" Type="http://schemas.openxmlformats.org/officeDocument/2006/relationships/oleObject" Target="../embeddings/oleObject14.bin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13" Type="http://schemas.openxmlformats.org/officeDocument/2006/relationships/oleObject" Target="../embeddings/oleObject21.bin"/><Relationship Id="rId3" Type="http://schemas.openxmlformats.org/officeDocument/2006/relationships/oleObject" Target="../embeddings/oleObject16.bin"/><Relationship Id="rId7" Type="http://schemas.openxmlformats.org/officeDocument/2006/relationships/oleObject" Target="../embeddings/oleObject18.bin"/><Relationship Id="rId12" Type="http://schemas.openxmlformats.org/officeDocument/2006/relationships/image" Target="../media/image22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11" Type="http://schemas.openxmlformats.org/officeDocument/2006/relationships/oleObject" Target="../embeddings/oleObject20.bin"/><Relationship Id="rId5" Type="http://schemas.openxmlformats.org/officeDocument/2006/relationships/oleObject" Target="../embeddings/oleObject17.bin"/><Relationship Id="rId15" Type="http://schemas.openxmlformats.org/officeDocument/2006/relationships/image" Target="../media/image8.png"/><Relationship Id="rId10" Type="http://schemas.openxmlformats.org/officeDocument/2006/relationships/image" Target="../media/image21.emf"/><Relationship Id="rId4" Type="http://schemas.openxmlformats.org/officeDocument/2006/relationships/image" Target="../media/image18.emf"/><Relationship Id="rId9" Type="http://schemas.openxmlformats.org/officeDocument/2006/relationships/oleObject" Target="../embeddings/oleObject19.bin"/><Relationship Id="rId1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13" Type="http://schemas.openxmlformats.org/officeDocument/2006/relationships/image" Target="../media/image8.png"/><Relationship Id="rId3" Type="http://schemas.openxmlformats.org/officeDocument/2006/relationships/image" Target="../media/image24.emf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28.e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26.bin"/><Relationship Id="rId5" Type="http://schemas.openxmlformats.org/officeDocument/2006/relationships/image" Target="../media/image25.emf"/><Relationship Id="rId10" Type="http://schemas.openxmlformats.org/officeDocument/2006/relationships/image" Target="../media/image27.emf"/><Relationship Id="rId4" Type="http://schemas.openxmlformats.org/officeDocument/2006/relationships/oleObject" Target="../embeddings/oleObject23.bin"/><Relationship Id="rId9" Type="http://schemas.openxmlformats.org/officeDocument/2006/relationships/oleObject" Target="../embeddings/oleObject25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7" Type="http://schemas.openxmlformats.org/officeDocument/2006/relationships/image" Target="../media/image31.e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9.bin"/><Relationship Id="rId5" Type="http://schemas.openxmlformats.org/officeDocument/2006/relationships/image" Target="../media/image30.emf"/><Relationship Id="rId4" Type="http://schemas.openxmlformats.org/officeDocument/2006/relationships/oleObject" Target="../embeddings/oleObject28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3.bin"/><Relationship Id="rId3" Type="http://schemas.openxmlformats.org/officeDocument/2006/relationships/image" Target="../media/image32.emf"/><Relationship Id="rId7" Type="http://schemas.openxmlformats.org/officeDocument/2006/relationships/image" Target="../media/image34.e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2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31.bin"/><Relationship Id="rId9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CE38DD-E9FD-F409-CFC5-419CAE658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877B20-E46A-B2CC-B66D-8D7A4564FD60}"/>
              </a:ext>
            </a:extLst>
          </p:cNvPr>
          <p:cNvSpPr txBox="1"/>
          <p:nvPr/>
        </p:nvSpPr>
        <p:spPr>
          <a:xfrm>
            <a:off x="609600" y="1032694"/>
            <a:ext cx="79248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/>
              <a:t>Lecture 5</a:t>
            </a:r>
          </a:p>
          <a:p>
            <a:pPr algn="ctr"/>
            <a:endParaRPr lang="en-US" sz="4000" dirty="0"/>
          </a:p>
          <a:p>
            <a:pPr algn="ctr"/>
            <a:r>
              <a:rPr lang="en-US" sz="4000" dirty="0"/>
              <a:t> Rank-reduction of Tensors or </a:t>
            </a:r>
            <a:r>
              <a:rPr lang="en-US" sz="4000" dirty="0" err="1"/>
              <a:t>Multilinaer</a:t>
            </a:r>
            <a:r>
              <a:rPr lang="en-US" sz="4000" dirty="0"/>
              <a:t> arrays examples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BD678-4A5A-71CC-5F41-89FAD84D6C5F}"/>
              </a:ext>
            </a:extLst>
          </p:cNvPr>
          <p:cNvSpPr txBox="1"/>
          <p:nvPr/>
        </p:nvSpPr>
        <p:spPr>
          <a:xfrm>
            <a:off x="751114" y="4648629"/>
            <a:ext cx="4572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 D Sacchi</a:t>
            </a:r>
          </a:p>
          <a:p>
            <a:r>
              <a:rPr lang="en-US" dirty="0"/>
              <a:t>University of Alberta</a:t>
            </a:r>
          </a:p>
        </p:txBody>
      </p:sp>
    </p:spTree>
    <p:extLst>
      <p:ext uri="{BB962C8B-B14F-4D97-AF65-F5344CB8AC3E}">
        <p14:creationId xmlns:p14="http://schemas.microsoft.com/office/powerpoint/2010/main" val="1177937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5" y="135865"/>
            <a:ext cx="9144000" cy="736600"/>
          </a:xfrm>
        </p:spPr>
        <p:txBody>
          <a:bodyPr>
            <a:normAutofit fontScale="90000"/>
          </a:bodyPr>
          <a:lstStyle/>
          <a:p>
            <a:r>
              <a:rPr lang="en-US" dirty="0"/>
              <a:t>Fourier Industrial modules for ND reconstruction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118" dirty="0"/>
              <a:t>MWNI (Minimum Weighted Norm Interpolation)</a:t>
            </a:r>
          </a:p>
          <a:p>
            <a:r>
              <a:rPr lang="en-US" sz="2118" dirty="0"/>
              <a:t>ALFT (Anti leakage Fourier Transform)</a:t>
            </a:r>
          </a:p>
          <a:p>
            <a:r>
              <a:rPr lang="en-US" sz="2118" dirty="0"/>
              <a:t>POCS (Projection onto Convex Sets)</a:t>
            </a:r>
          </a:p>
          <a:p>
            <a:r>
              <a:rPr lang="en-US" sz="2118" dirty="0"/>
              <a:t>Sparse Fourier Reconstruction</a:t>
            </a:r>
          </a:p>
          <a:p>
            <a:r>
              <a:rPr lang="en-US" sz="2118" dirty="0"/>
              <a:t>Matching Pursuit Reconstruction</a:t>
            </a:r>
          </a:p>
          <a:p>
            <a:r>
              <a:rPr lang="en-US" sz="2118" dirty="0"/>
              <a:t>and 10</a:t>
            </a:r>
            <a:r>
              <a:rPr lang="en-US" sz="2118" baseline="30000" dirty="0"/>
              <a:t>10</a:t>
            </a:r>
            <a:r>
              <a:rPr lang="en-US" sz="2118" dirty="0"/>
              <a:t> versions of the aforementioned algorithms</a:t>
            </a:r>
          </a:p>
          <a:p>
            <a:pPr marL="0" indent="0">
              <a:buNone/>
            </a:pPr>
            <a:endParaRPr lang="en-US" sz="2118" dirty="0"/>
          </a:p>
          <a:p>
            <a:pPr lvl="1"/>
            <a:r>
              <a:rPr lang="en-US" sz="2118" dirty="0"/>
              <a:t>All of the above assume a sparse (simple)  distribution of Fourier Coefficients. </a:t>
            </a:r>
          </a:p>
          <a:p>
            <a:pPr lvl="1"/>
            <a:r>
              <a:rPr lang="en-US" sz="2118" dirty="0"/>
              <a:t>Different solvers but similar concepts/assumptions are used</a:t>
            </a:r>
          </a:p>
          <a:p>
            <a:pPr lvl="1"/>
            <a:r>
              <a:rPr lang="en-US" sz="2118" dirty="0"/>
              <a:t>Tricks make them robust (as always)</a:t>
            </a:r>
          </a:p>
          <a:p>
            <a:pPr lvl="1"/>
            <a:r>
              <a:rPr lang="en-US" sz="2118" dirty="0"/>
              <a:t>I/O and  </a:t>
            </a:r>
            <a:r>
              <a:rPr lang="en-US" sz="2118" dirty="0">
                <a:solidFill>
                  <a:srgbClr val="FF0000"/>
                </a:solidFill>
              </a:rPr>
              <a:t>patching</a:t>
            </a:r>
            <a:r>
              <a:rPr lang="en-US" sz="2118" dirty="0"/>
              <a:t> strategies are extremely important </a:t>
            </a:r>
          </a:p>
          <a:p>
            <a:pPr lvl="1"/>
            <a:r>
              <a:rPr lang="en-US" sz="2118" dirty="0"/>
              <a:t>Operators</a:t>
            </a:r>
          </a:p>
          <a:p>
            <a:pPr lvl="2"/>
            <a:r>
              <a:rPr lang="en-US" sz="2118" dirty="0"/>
              <a:t>NUDFT to honor true coordinates</a:t>
            </a:r>
          </a:p>
          <a:p>
            <a:pPr lvl="2"/>
            <a:r>
              <a:rPr lang="en-US" sz="2118" dirty="0"/>
              <a:t>FFT after Binning</a:t>
            </a:r>
          </a:p>
          <a:p>
            <a:pPr lvl="2"/>
            <a:r>
              <a:rPr lang="en-US" sz="2118" dirty="0"/>
              <a:t>Could replace Fourier kernels by any localized transform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reduction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So far I have described methods that are based on </a:t>
            </a:r>
            <a:r>
              <a:rPr lang="en-US" u="sng" dirty="0">
                <a:solidFill>
                  <a:srgbClr val="C0504D"/>
                </a:solidFill>
              </a:rPr>
              <a:t>Fourier synthesis with sparsity/simplicity constraints</a:t>
            </a:r>
            <a:r>
              <a:rPr lang="en-US" u="sng" dirty="0"/>
              <a:t>. </a:t>
            </a:r>
            <a:r>
              <a:rPr lang="en-US" dirty="0"/>
              <a:t>These methods are extensively used by industry and the core of the so called </a:t>
            </a:r>
            <a:r>
              <a:rPr lang="en-US" dirty="0">
                <a:solidFill>
                  <a:srgbClr val="0000FF"/>
                </a:solidFill>
              </a:rPr>
              <a:t>5D Interpolation methods</a:t>
            </a:r>
          </a:p>
          <a:p>
            <a:endParaRPr lang="en-US" dirty="0"/>
          </a:p>
          <a:p>
            <a:r>
              <a:rPr lang="en-US" dirty="0"/>
              <a:t>New classes of methods have started to develop in recent years (based on some old and interesting ideas). They assume that seismic data are low </a:t>
            </a:r>
            <a:r>
              <a:rPr lang="en-US" u="sng" dirty="0">
                <a:solidFill>
                  <a:schemeClr val="accent2"/>
                </a:solidFill>
              </a:rPr>
              <a:t>rank tensor structures</a:t>
            </a:r>
            <a:endParaRPr lang="en-US" dirty="0">
              <a:solidFill>
                <a:schemeClr val="accent2"/>
              </a:solidFill>
            </a:endParaRPr>
          </a:p>
          <a:p>
            <a:pPr lvl="1"/>
            <a:r>
              <a:rPr lang="en-US" dirty="0"/>
              <a:t>Interesting area of research because  connects to Data Analytics, Collaborative Filtering, Personalized Medicine etc.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2149" y="69452"/>
            <a:ext cx="9144000" cy="736600"/>
          </a:xfrm>
        </p:spPr>
        <p:txBody>
          <a:bodyPr/>
          <a:lstStyle/>
          <a:p>
            <a:r>
              <a:rPr lang="en-US" dirty="0" err="1"/>
              <a:t>Denoising</a:t>
            </a:r>
            <a:r>
              <a:rPr lang="en-US" dirty="0"/>
              <a:t> via rank-reduction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34942" y="1303051"/>
            <a:ext cx="877535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Hemon</a:t>
            </a:r>
            <a:r>
              <a:rPr lang="en-US" dirty="0"/>
              <a:t> , C. H., and Mace, D., 1978, Use of the </a:t>
            </a:r>
            <a:r>
              <a:rPr lang="en-US" dirty="0" err="1"/>
              <a:t>Karhtmen-Lolve</a:t>
            </a:r>
            <a:endParaRPr lang="en-US" dirty="0"/>
          </a:p>
          <a:p>
            <a:r>
              <a:rPr lang="en-US" dirty="0"/>
              <a:t>transformation in seismic data processing: </a:t>
            </a:r>
            <a:r>
              <a:rPr lang="en-US" dirty="0" err="1"/>
              <a:t>Geophys</a:t>
            </a:r>
            <a:r>
              <a:rPr lang="en-US" dirty="0"/>
              <a:t>. </a:t>
            </a:r>
            <a:r>
              <a:rPr lang="en-US" dirty="0" err="1"/>
              <a:t>Prosp</a:t>
            </a:r>
            <a:r>
              <a:rPr lang="en-US" dirty="0"/>
              <a:t>., 26, 600-606.</a:t>
            </a:r>
          </a:p>
          <a:p>
            <a:endParaRPr lang="en-US" dirty="0"/>
          </a:p>
          <a:p>
            <a:r>
              <a:rPr lang="en-US" dirty="0"/>
              <a:t>Jones, I. F., 1985, Applications of the </a:t>
            </a:r>
            <a:r>
              <a:rPr lang="en-US" dirty="0" err="1"/>
              <a:t>Karhunen-Loeve</a:t>
            </a:r>
            <a:r>
              <a:rPr lang="en-US" dirty="0"/>
              <a:t> transform in</a:t>
            </a:r>
          </a:p>
          <a:p>
            <a:r>
              <a:rPr lang="en-US" dirty="0"/>
              <a:t>reflection seismology: Ph.D. thesis, Univ. of British Columbia.</a:t>
            </a:r>
          </a:p>
          <a:p>
            <a:endParaRPr lang="en-US" dirty="0"/>
          </a:p>
          <a:p>
            <a:r>
              <a:rPr lang="en-US" dirty="0"/>
              <a:t>Al-</a:t>
            </a:r>
            <a:r>
              <a:rPr lang="en-US" dirty="0" err="1"/>
              <a:t>Yahya</a:t>
            </a:r>
            <a:r>
              <a:rPr lang="en-US" dirty="0"/>
              <a:t>, K. M., 1991, Application of the partial </a:t>
            </a:r>
            <a:r>
              <a:rPr lang="en-US" dirty="0" err="1"/>
              <a:t>Karhunen-Loeve</a:t>
            </a:r>
            <a:endParaRPr lang="en-US" dirty="0"/>
          </a:p>
          <a:p>
            <a:r>
              <a:rPr lang="en-US" dirty="0"/>
              <a:t>transform to suppress random noise in seismic sections: </a:t>
            </a:r>
            <a:r>
              <a:rPr lang="en-US" dirty="0" err="1"/>
              <a:t>Geophys</a:t>
            </a:r>
            <a:r>
              <a:rPr lang="en-US" dirty="0"/>
              <a:t>. </a:t>
            </a:r>
            <a:r>
              <a:rPr lang="en-US" dirty="0" err="1"/>
              <a:t>Prosp</a:t>
            </a:r>
            <a:r>
              <a:rPr lang="en-US" dirty="0"/>
              <a:t>.,</a:t>
            </a:r>
          </a:p>
          <a:p>
            <a:r>
              <a:rPr lang="en-US" dirty="0"/>
              <a:t>39, 77–93.</a:t>
            </a:r>
          </a:p>
          <a:p>
            <a:endParaRPr lang="en-US" dirty="0"/>
          </a:p>
          <a:p>
            <a:r>
              <a:rPr lang="en-US" dirty="0" err="1"/>
              <a:t>Trickett</a:t>
            </a:r>
            <a:r>
              <a:rPr lang="en-US" dirty="0"/>
              <a:t> (2003). ”F‐</a:t>
            </a:r>
            <a:r>
              <a:rPr lang="en-US" dirty="0" err="1"/>
              <a:t>xy</a:t>
            </a:r>
            <a:r>
              <a:rPr lang="en-US" dirty="0"/>
              <a:t> </a:t>
            </a:r>
            <a:r>
              <a:rPr lang="en-US" dirty="0" err="1"/>
              <a:t>eigenimage</a:t>
            </a:r>
            <a:r>
              <a:rPr lang="en-US" dirty="0"/>
              <a:t> noise suppression.” GEOPHYSICS, 68(2),</a:t>
            </a:r>
          </a:p>
          <a:p>
            <a:r>
              <a:rPr lang="fr-FR" dirty="0"/>
              <a:t>751-759.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5254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4207" b="4207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01016" y="6314584"/>
            <a:ext cx="3726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Trickett</a:t>
            </a:r>
            <a:r>
              <a:rPr lang="en-US" dirty="0"/>
              <a:t> GEO-2003</a:t>
            </a:r>
          </a:p>
        </p:txBody>
      </p:sp>
    </p:spTree>
    <p:extLst>
      <p:ext uri="{BB962C8B-B14F-4D97-AF65-F5344CB8AC3E}">
        <p14:creationId xmlns:p14="http://schemas.microsoft.com/office/powerpoint/2010/main" val="2689450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Recommender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recommendation system (or recommender system) is an algorithm that attempts to predict the rating that a user or customer will give to an item. Recommendation systems have become quite popular in  the field of  e-commerce for predicting ratings of movies, books, news, research articles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028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Netflix Prize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From http://</a:t>
            </a:r>
            <a:r>
              <a:rPr lang="en-US" dirty="0" err="1"/>
              <a:t>www.netflixprize.com</a:t>
            </a:r>
            <a:r>
              <a:rPr lang="en-US" dirty="0"/>
              <a:t>/   </a:t>
            </a:r>
          </a:p>
          <a:p>
            <a:endParaRPr lang="en-US" i="1" dirty="0"/>
          </a:p>
          <a:p>
            <a:r>
              <a:rPr lang="en-US" i="1" dirty="0"/>
              <a:t>“The Netflix Prize sought to substantially improve the accuracy of predictions about how much someone is going to enjoy a movie based on their movie preferences'’</a:t>
            </a:r>
          </a:p>
          <a:p>
            <a:endParaRPr lang="en-US" i="1" dirty="0"/>
          </a:p>
          <a:p>
            <a:r>
              <a:rPr lang="en-US" dirty="0"/>
              <a:t>Netflix provided a training data set of 100,480,507 ratings that 480,189 users gave to 17,770 movies (only 1.17% of the elements of the data table/matrix are known)</a:t>
            </a:r>
          </a:p>
          <a:p>
            <a:endParaRPr lang="en-US" dirty="0"/>
          </a:p>
          <a:p>
            <a:r>
              <a:rPr lang="en-US" dirty="0"/>
              <a:t>On September 21, 2009 Netflix awarded the $1M Grand Prize to team </a:t>
            </a:r>
            <a:r>
              <a:rPr lang="en-US" dirty="0" err="1"/>
              <a:t>BellKor’s</a:t>
            </a:r>
            <a:r>
              <a:rPr lang="en-US" dirty="0"/>
              <a:t> Pragmatic Chaos.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8932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Matrix/Tensor Completion and the famous NETFLIX problem</a:t>
            </a:r>
          </a:p>
        </p:txBody>
      </p:sp>
      <p:pic>
        <p:nvPicPr>
          <p:cNvPr id="5" name="Content Placeholder 4" descr="netflix_example.pdf"/>
          <p:cNvPicPr>
            <a:picLocks noGrp="1" noChangeAspect="1"/>
          </p:cNvPicPr>
          <p:nvPr>
            <p:ph idx="1"/>
          </p:nvPr>
        </p:nvPicPr>
        <p:blipFill>
          <a:blip r:embed="rId2"/>
          <a:srcRect l="-5905" r="-5905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0500" y="6352143"/>
            <a:ext cx="416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Hypothetical  portion of the Netflix matrix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Matrix completion with minimal math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17</a:t>
            </a:fld>
            <a:endParaRPr lang="en-US"/>
          </a:p>
        </p:txBody>
      </p:sp>
      <p:graphicFrame>
        <p:nvGraphicFramePr>
          <p:cNvPr id="5" name="Content Placeholder 4"/>
          <p:cNvGraphicFramePr>
            <a:graphicFrameLocks noGrp="1" noChangeAspect="1"/>
          </p:cNvGraphicFramePr>
          <p:nvPr>
            <p:ph idx="1"/>
          </p:nvPr>
        </p:nvGraphicFramePr>
        <p:xfrm>
          <a:off x="381000" y="2070100"/>
          <a:ext cx="6858000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213100" imgH="228600" progId="Equation.3">
                  <p:embed/>
                </p:oleObj>
              </mc:Choice>
              <mc:Fallback>
                <p:oleObj name="Equation" r:id="rId2" imgW="3213100" imgH="228600" progId="Equation.3">
                  <p:embed/>
                  <p:pic>
                    <p:nvPicPr>
                      <p:cNvPr id="0" name="Content Placeholder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1000" y="2070100"/>
                        <a:ext cx="6858000" cy="4873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8339" name="Content Placeholder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229511"/>
              </p:ext>
            </p:extLst>
          </p:nvPr>
        </p:nvGraphicFramePr>
        <p:xfrm>
          <a:off x="331788" y="3592513"/>
          <a:ext cx="7970837" cy="541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3733800" imgH="254000" progId="Equation.3">
                  <p:embed/>
                </p:oleObj>
              </mc:Choice>
              <mc:Fallback>
                <p:oleObj name="Equation" r:id="rId4" imgW="3733800" imgH="2540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31788" y="3592513"/>
                        <a:ext cx="7970837" cy="5413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7800" y="2870200"/>
            <a:ext cx="378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Tensor completion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384300"/>
            <a:ext cx="378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Matrix completion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292100" y="5710019"/>
            <a:ext cx="83947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N. </a:t>
            </a:r>
            <a:r>
              <a:rPr lang="en-US" dirty="0" err="1"/>
              <a:t>Kreimer</a:t>
            </a:r>
            <a:r>
              <a:rPr lang="en-US" dirty="0"/>
              <a:t>, A. Stanton and M. D. Sacchi, 2013, Tensor completion based on nuclear</a:t>
            </a:r>
          </a:p>
          <a:p>
            <a:r>
              <a:rPr lang="en-US" dirty="0"/>
              <a:t>norm minimization for 5D seismic data reconstruction, Geophysics, 78 (6), V273-V284.</a:t>
            </a:r>
          </a:p>
        </p:txBody>
      </p:sp>
      <p:graphicFrame>
        <p:nvGraphicFramePr>
          <p:cNvPr id="398340" name="Content Placeholder 4"/>
          <p:cNvGraphicFramePr>
            <a:graphicFrameLocks noChangeAspect="1"/>
          </p:cNvGraphicFramePr>
          <p:nvPr/>
        </p:nvGraphicFramePr>
        <p:xfrm>
          <a:off x="371475" y="4775200"/>
          <a:ext cx="7181850" cy="487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3365500" imgH="228600" progId="Equation.3">
                  <p:embed/>
                </p:oleObj>
              </mc:Choice>
              <mc:Fallback>
                <p:oleObj name="Equation" r:id="rId6" imgW="3365500" imgH="2286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1475" y="4775200"/>
                        <a:ext cx="7181850" cy="4873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15900" y="4209990"/>
            <a:ext cx="378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Or, using min Nuclear Norm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Rank (Review)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number of linearly independent columns of the matrix </a:t>
            </a:r>
            <a:r>
              <a:rPr lang="en-US" b="1" dirty="0"/>
              <a:t>A</a:t>
            </a:r>
            <a:r>
              <a:rPr lang="en-US" dirty="0"/>
              <a:t> is called the </a:t>
            </a:r>
            <a:r>
              <a:rPr lang="en-US" b="1" dirty="0"/>
              <a:t>rank</a:t>
            </a:r>
            <a:r>
              <a:rPr lang="en-US" dirty="0"/>
              <a:t> of </a:t>
            </a:r>
            <a:r>
              <a:rPr lang="en-US" b="1" dirty="0"/>
              <a:t>A</a:t>
            </a:r>
            <a:r>
              <a:rPr lang="en-US" dirty="0"/>
              <a:t>. </a:t>
            </a:r>
          </a:p>
          <a:p>
            <a:r>
              <a:rPr lang="en-US" dirty="0"/>
              <a:t>A matrix is said to have full </a:t>
            </a:r>
            <a:r>
              <a:rPr lang="en-US" b="1" dirty="0"/>
              <a:t>rank</a:t>
            </a:r>
            <a:r>
              <a:rPr lang="en-US" dirty="0"/>
              <a:t> if all columns are linearly independent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529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Full Rank, rank = 4 </a:t>
            </a:r>
          </a:p>
          <a:p>
            <a:pPr marL="0" indent="0">
              <a:buNone/>
            </a:pPr>
            <a:r>
              <a:rPr lang="en-US" b="1" dirty="0"/>
              <a:t>	1   0   1  -1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1   0  -3  -1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0   2   2    0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	0  -1  -1  -1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738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 of 5D reconstruction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Moving to Tensors.. </a:t>
            </a:r>
          </a:p>
          <a:p>
            <a:endParaRPr lang="en-US" dirty="0"/>
          </a:p>
          <a:p>
            <a:endParaRPr lang="en-US" dirty="0"/>
          </a:p>
          <a:p>
            <a:pPr marL="0" indent="0" algn="ctr">
              <a:buNone/>
            </a:pPr>
            <a:r>
              <a:rPr lang="en-US" sz="4800" b="1" dirty="0"/>
              <a:t>5D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269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 Rank deficient, rank = 1 </a:t>
            </a:r>
          </a:p>
          <a:p>
            <a:pPr marL="0" indent="0">
              <a:buNone/>
            </a:pPr>
            <a:r>
              <a:rPr lang="en-US" b="1" dirty="0"/>
              <a:t> 	1  2  3  4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1  2  3  4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1  2  3  4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1  2  3  4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51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 Rank deficient, rank = 1 </a:t>
            </a:r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	1  1  1  1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2  2  2  2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1  1  1  1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	0  0  0  0</a:t>
            </a:r>
            <a:endParaRPr lang="en-US" dirty="0"/>
          </a:p>
          <a:p>
            <a:pPr marL="0" indent="0">
              <a:buNone/>
            </a:pPr>
            <a:r>
              <a:rPr lang="en-US" b="1" dirty="0"/>
              <a:t> 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068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Low-rank Approximation and SVD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4306" y="1206500"/>
            <a:ext cx="8302493" cy="499110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Assumption: </a:t>
            </a:r>
            <a:r>
              <a:rPr lang="en-US" dirty="0"/>
              <a:t>Data can be approximated by a matrix of rank </a:t>
            </a:r>
            <a:r>
              <a:rPr lang="en-US" i="1" dirty="0">
                <a:latin typeface="Times New Roman"/>
                <a:cs typeface="Times New Roman"/>
              </a:rPr>
              <a:t>r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884520"/>
              </p:ext>
            </p:extLst>
          </p:nvPr>
        </p:nvGraphicFramePr>
        <p:xfrm>
          <a:off x="573037" y="2598210"/>
          <a:ext cx="8316151" cy="34844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263900" imgH="1384300" progId="Equation.3">
                  <p:embed/>
                </p:oleObj>
              </mc:Choice>
              <mc:Fallback>
                <p:oleObj name="Equation" r:id="rId2" imgW="3263900" imgH="1384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3037" y="2598210"/>
                        <a:ext cx="8316151" cy="348444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916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23</a:t>
            </a:fld>
            <a:endParaRPr lang="en-US"/>
          </a:p>
        </p:txBody>
      </p:sp>
      <p:graphicFrame>
        <p:nvGraphicFramePr>
          <p:cNvPr id="5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961669"/>
              </p:ext>
            </p:extLst>
          </p:nvPr>
        </p:nvGraphicFramePr>
        <p:xfrm>
          <a:off x="2373313" y="1851025"/>
          <a:ext cx="4179887" cy="2881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76400" imgH="1155700" progId="Equation.3">
                  <p:embed/>
                </p:oleObj>
              </mc:Choice>
              <mc:Fallback>
                <p:oleObj name="Equation" r:id="rId2" imgW="1676400" imgH="1155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3313" y="1851025"/>
                        <a:ext cx="4179887" cy="288131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50890" y="1002693"/>
            <a:ext cx="6202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Simple matrix completion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85577" y="5186837"/>
            <a:ext cx="70511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algorithm can be derived by minimizing a cost function constrained by the assumption that the unknown image can be approximated by a low-rank matrix</a:t>
            </a:r>
          </a:p>
        </p:txBody>
      </p:sp>
    </p:spTree>
    <p:extLst>
      <p:ext uri="{BB962C8B-B14F-4D97-AF65-F5344CB8AC3E}">
        <p14:creationId xmlns:p14="http://schemas.microsoft.com/office/powerpoint/2010/main" val="1385350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5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8773005"/>
              </p:ext>
            </p:extLst>
          </p:nvPr>
        </p:nvGraphicFramePr>
        <p:xfrm>
          <a:off x="2373313" y="1858963"/>
          <a:ext cx="4179887" cy="2754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676400" imgH="1104900" progId="Equation.3">
                  <p:embed/>
                </p:oleObj>
              </mc:Choice>
              <mc:Fallback>
                <p:oleObj name="Equation" r:id="rId2" imgW="1676400" imgH="1104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373313" y="1858963"/>
                        <a:ext cx="4179887" cy="27543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50890" y="1002693"/>
            <a:ext cx="6202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Simple matrix completion algorithm</a:t>
            </a:r>
          </a:p>
        </p:txBody>
      </p:sp>
      <p:sp>
        <p:nvSpPr>
          <p:cNvPr id="3" name="Left Brace 2"/>
          <p:cNvSpPr/>
          <p:nvPr/>
        </p:nvSpPr>
        <p:spPr>
          <a:xfrm rot="16200000">
            <a:off x="5119007" y="3407795"/>
            <a:ext cx="862822" cy="1598015"/>
          </a:xfrm>
          <a:prstGeom prst="leftBrace">
            <a:avLst>
              <a:gd name="adj1" fmla="val 8333"/>
              <a:gd name="adj2" fmla="val 5313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500775" y="4784061"/>
            <a:ext cx="22162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Replace low rank approximation in pixels  with missing data</a:t>
            </a:r>
          </a:p>
        </p:txBody>
      </p:sp>
      <p:sp>
        <p:nvSpPr>
          <p:cNvPr id="10" name="Left Brace 9"/>
          <p:cNvSpPr/>
          <p:nvPr/>
        </p:nvSpPr>
        <p:spPr>
          <a:xfrm rot="5400000">
            <a:off x="3369614" y="2345222"/>
            <a:ext cx="612729" cy="735197"/>
          </a:xfrm>
          <a:prstGeom prst="leftBrace">
            <a:avLst>
              <a:gd name="adj1" fmla="val 36011"/>
              <a:gd name="adj2" fmla="val 55658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706858" y="1977235"/>
            <a:ext cx="2061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existing data</a:t>
            </a:r>
          </a:p>
        </p:txBody>
      </p:sp>
    </p:spTree>
    <p:extLst>
      <p:ext uri="{BB962C8B-B14F-4D97-AF65-F5344CB8AC3E}">
        <p14:creationId xmlns:p14="http://schemas.microsoft.com/office/powerpoint/2010/main" val="238948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Constantine the Great (c. 280-337)</a:t>
            </a:r>
          </a:p>
        </p:txBody>
      </p:sp>
      <p:pic>
        <p:nvPicPr>
          <p:cNvPr id="5" name="Content Placeholder 4" descr="finger_3-eps-converted-to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137" r="-72137"/>
          <a:stretch>
            <a:fillRect/>
          </a:stretch>
        </p:blipFill>
        <p:spPr>
          <a:xfrm>
            <a:off x="-2222297" y="1290060"/>
            <a:ext cx="9144000" cy="49911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6" name="Picture 5" descr="finger_0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9882" y="1294851"/>
            <a:ext cx="4894117" cy="4902749"/>
          </a:xfrm>
          <a:prstGeom prst="rect">
            <a:avLst/>
          </a:prstGeom>
        </p:spPr>
      </p:pic>
      <p:graphicFrame>
        <p:nvGraphicFramePr>
          <p:cNvPr id="7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2168949"/>
              </p:ext>
            </p:extLst>
          </p:nvPr>
        </p:nvGraphicFramePr>
        <p:xfrm>
          <a:off x="464140" y="866239"/>
          <a:ext cx="693737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41300" imgH="152400" progId="Equation.3">
                  <p:embed/>
                </p:oleObj>
              </mc:Choice>
              <mc:Fallback>
                <p:oleObj name="Equation" r:id="rId4" imgW="241300" imgH="1524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4140" y="866239"/>
                        <a:ext cx="693737" cy="43815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13248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Constantine the Great after decimation</a:t>
            </a:r>
          </a:p>
        </p:txBody>
      </p:sp>
      <p:pic>
        <p:nvPicPr>
          <p:cNvPr id="5" name="Content Placeholder 4" descr="finger_1-eps-converted-to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137" r="-72137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26</a:t>
            </a:fld>
            <a:endParaRPr lang="en-US"/>
          </a:p>
        </p:txBody>
      </p:sp>
      <p:graphicFrame>
        <p:nvGraphicFramePr>
          <p:cNvPr id="6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2891932"/>
              </p:ext>
            </p:extLst>
          </p:nvPr>
        </p:nvGraphicFramePr>
        <p:xfrm>
          <a:off x="288281" y="3311525"/>
          <a:ext cx="20447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711200" imgH="203200" progId="Equation.3">
                  <p:embed/>
                </p:oleObj>
              </mc:Choice>
              <mc:Fallback>
                <p:oleObj name="Equation" r:id="rId3" imgW="711200" imgH="203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8281" y="3311525"/>
                        <a:ext cx="2044700" cy="5842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21885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Constantine the Great after reconstruction</a:t>
            </a:r>
          </a:p>
        </p:txBody>
      </p:sp>
      <p:pic>
        <p:nvPicPr>
          <p:cNvPr id="5" name="Content Placeholder 4" descr="finger_2-eps-converted-to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137" r="-72137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337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Constantine the Great – original image</a:t>
            </a:r>
          </a:p>
        </p:txBody>
      </p:sp>
      <p:pic>
        <p:nvPicPr>
          <p:cNvPr id="5" name="Content Placeholder 4" descr="finger_3-eps-converted-to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2137" r="-72137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239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Constantine the Great – Singular values</a:t>
            </a:r>
          </a:p>
        </p:txBody>
      </p:sp>
      <p:pic>
        <p:nvPicPr>
          <p:cNvPr id="5" name="Content Placeholder 4" descr="singular_finger-eps-converted-to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71" r="-41771"/>
          <a:stretch>
            <a:fillRect/>
          </a:stretch>
        </p:blipFill>
        <p:spPr>
          <a:xfrm>
            <a:off x="-702078" y="1206500"/>
            <a:ext cx="10209213" cy="557212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439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receiver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3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rot="5400000" flipH="1" flipV="1">
            <a:off x="126999" y="3517900"/>
            <a:ext cx="3479800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54198" y="5270501"/>
            <a:ext cx="594360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2435225" y="4457701"/>
            <a:ext cx="1600201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H="1" flipV="1">
            <a:off x="4595418" y="3882627"/>
            <a:ext cx="2774158" cy="159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0800000">
            <a:off x="1854198" y="3492500"/>
            <a:ext cx="1293810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0800000">
            <a:off x="1866898" y="2496343"/>
            <a:ext cx="4114008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>
            <a:spLocks noChangeAspect="1"/>
          </p:cNvSpPr>
          <p:nvPr/>
        </p:nvSpPr>
        <p:spPr>
          <a:xfrm>
            <a:off x="3064670" y="3315494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>
            <a:spLocks noChangeAspect="1"/>
          </p:cNvSpPr>
          <p:nvPr/>
        </p:nvSpPr>
        <p:spPr>
          <a:xfrm>
            <a:off x="5816600" y="228600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41850" y="35179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/>
        </p:nvGraphicFramePr>
        <p:xfrm>
          <a:off x="5821110" y="5270503"/>
          <a:ext cx="324366" cy="412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9700" imgH="177800" progId="Equation.3">
                  <p:embed/>
                </p:oleObj>
              </mc:Choice>
              <mc:Fallback>
                <p:oleObj name="Equation" r:id="rId2" imgW="1397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21110" y="5270503"/>
                        <a:ext cx="324366" cy="4128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6" name="Object 4"/>
          <p:cNvGraphicFramePr>
            <a:graphicFrameLocks noChangeAspect="1"/>
          </p:cNvGraphicFramePr>
          <p:nvPr/>
        </p:nvGraphicFramePr>
        <p:xfrm>
          <a:off x="3098800" y="5283200"/>
          <a:ext cx="29527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27000" imgH="177800" progId="Equation.3">
                  <p:embed/>
                </p:oleObj>
              </mc:Choice>
              <mc:Fallback>
                <p:oleObj name="Equation" r:id="rId4" imgW="1270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8800" y="5283200"/>
                        <a:ext cx="295275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7" name="Object 5"/>
          <p:cNvGraphicFramePr>
            <a:graphicFrameLocks noChangeAspect="1"/>
          </p:cNvGraphicFramePr>
          <p:nvPr/>
        </p:nvGraphicFramePr>
        <p:xfrm>
          <a:off x="1519238" y="2260600"/>
          <a:ext cx="323850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700" imgH="203200" progId="Equation.3">
                  <p:embed/>
                </p:oleObj>
              </mc:Choice>
              <mc:Fallback>
                <p:oleObj name="Equation" r:id="rId6" imgW="1397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9238" y="2260600"/>
                        <a:ext cx="323850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8" name="Object 6"/>
          <p:cNvGraphicFramePr>
            <a:graphicFrameLocks noChangeAspect="1"/>
          </p:cNvGraphicFramePr>
          <p:nvPr/>
        </p:nvGraphicFramePr>
        <p:xfrm>
          <a:off x="1546225" y="3217863"/>
          <a:ext cx="295275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27000" imgH="203200" progId="Equation.3">
                  <p:embed/>
                </p:oleObj>
              </mc:Choice>
              <mc:Fallback>
                <p:oleObj name="Equation" r:id="rId8" imgW="127000" imgH="2032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6225" y="3217863"/>
                        <a:ext cx="295275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/>
          <p:cNvSpPr txBox="1"/>
          <p:nvPr/>
        </p:nvSpPr>
        <p:spPr>
          <a:xfrm>
            <a:off x="825500" y="5689600"/>
            <a:ext cx="228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Source</a:t>
            </a:r>
          </a:p>
          <a:p>
            <a:endParaRPr lang="en-US" dirty="0"/>
          </a:p>
          <a:p>
            <a:r>
              <a:rPr lang="en-US" dirty="0"/>
              <a:t>: Receiver</a:t>
            </a:r>
          </a:p>
          <a:p>
            <a:endParaRPr lang="en-US" dirty="0"/>
          </a:p>
        </p:txBody>
      </p:sp>
      <p:sp>
        <p:nvSpPr>
          <p:cNvPr id="36" name="Isosceles Triangle 35"/>
          <p:cNvSpPr>
            <a:spLocks noChangeAspect="1"/>
          </p:cNvSpPr>
          <p:nvPr/>
        </p:nvSpPr>
        <p:spPr>
          <a:xfrm>
            <a:off x="342900" y="6277610"/>
            <a:ext cx="274320" cy="27432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/>
          <p:nvPr/>
        </p:nvSpPr>
        <p:spPr>
          <a:xfrm>
            <a:off x="317500" y="568325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trace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3600" y="1475582"/>
            <a:ext cx="1769097" cy="3789362"/>
          </a:xfrm>
          <a:prstGeom prst="rect">
            <a:avLst/>
          </a:prstGeom>
        </p:spPr>
      </p:pic>
      <p:graphicFrame>
        <p:nvGraphicFramePr>
          <p:cNvPr id="33799" name="Object 7"/>
          <p:cNvGraphicFramePr>
            <a:graphicFrameLocks noChangeAspect="1"/>
          </p:cNvGraphicFramePr>
          <p:nvPr/>
        </p:nvGraphicFramePr>
        <p:xfrm>
          <a:off x="6973888" y="974725"/>
          <a:ext cx="19796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850900" imgH="203200" progId="Equation.3">
                  <p:embed/>
                </p:oleObj>
              </mc:Choice>
              <mc:Fallback>
                <p:oleObj name="Equation" r:id="rId11" imgW="850900" imgH="2032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73888" y="974725"/>
                        <a:ext cx="1979612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800" name="Object 8"/>
          <p:cNvGraphicFramePr>
            <a:graphicFrameLocks noChangeAspect="1"/>
          </p:cNvGraphicFramePr>
          <p:nvPr/>
        </p:nvGraphicFramePr>
        <p:xfrm>
          <a:off x="8501063" y="4613275"/>
          <a:ext cx="206375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88900" imgH="114300" progId="Equation.3">
                  <p:embed/>
                </p:oleObj>
              </mc:Choice>
              <mc:Fallback>
                <p:oleObj name="Equation" r:id="rId13" imgW="88900" imgH="1143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01063" y="4613275"/>
                        <a:ext cx="206375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2" name="Straight Arrow Connector 41"/>
          <p:cNvCxnSpPr/>
          <p:nvPr/>
        </p:nvCxnSpPr>
        <p:spPr>
          <a:xfrm rot="5400000">
            <a:off x="8314532" y="4814094"/>
            <a:ext cx="379413" cy="1588"/>
          </a:xfrm>
          <a:prstGeom prst="straightConnector1">
            <a:avLst/>
          </a:prstGeom>
          <a:ln w="3175" cap="flat" cmpd="sng">
            <a:solidFill>
              <a:schemeClr val="tx1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11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349250" y="1346200"/>
            <a:ext cx="9525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tensors ?</a:t>
            </a:r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00714538"/>
              </p:ext>
            </p:extLst>
          </p:nvPr>
        </p:nvGraphicFramePr>
        <p:xfrm>
          <a:off x="1336529" y="2388840"/>
          <a:ext cx="6379729" cy="18729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336800" imgH="685800" progId="Equation.3">
                  <p:embed/>
                </p:oleObj>
              </mc:Choice>
              <mc:Fallback>
                <p:oleObj name="Equation" r:id="rId2" imgW="2336800" imgH="685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36529" y="2388840"/>
                        <a:ext cx="6379729" cy="187294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6122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5D volumes are irregularly sampled in space due to</a:t>
            </a:r>
          </a:p>
          <a:p>
            <a:endParaRPr lang="en-US" dirty="0"/>
          </a:p>
          <a:p>
            <a:pPr lvl="1"/>
            <a:r>
              <a:rPr lang="en-US" dirty="0"/>
              <a:t>Logistic constraints</a:t>
            </a:r>
          </a:p>
          <a:p>
            <a:pPr lvl="1"/>
            <a:r>
              <a:rPr lang="en-US" dirty="0"/>
              <a:t>Insufficient equipment</a:t>
            </a:r>
          </a:p>
          <a:p>
            <a:pPr lvl="1"/>
            <a:r>
              <a:rPr lang="en-US" dirty="0"/>
              <a:t>Acquisition costs</a:t>
            </a:r>
          </a:p>
          <a:p>
            <a:pPr lvl="1"/>
            <a:r>
              <a:rPr lang="en-US" dirty="0"/>
              <a:t>Provincial/Municipal regulations</a:t>
            </a:r>
          </a:p>
          <a:p>
            <a:pPr lvl="1"/>
            <a:r>
              <a:rPr lang="en-US" dirty="0"/>
              <a:t>Environmental constraints 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4594604"/>
              </p:ext>
            </p:extLst>
          </p:nvPr>
        </p:nvGraphicFramePr>
        <p:xfrm>
          <a:off x="1120367" y="4786204"/>
          <a:ext cx="2011363" cy="658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736600" imgH="241300" progId="Equation.3">
                  <p:embed/>
                </p:oleObj>
              </mc:Choice>
              <mc:Fallback>
                <p:oleObj name="Equation" r:id="rId2" imgW="736600" imgH="241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120367" y="4786204"/>
                        <a:ext cx="2011363" cy="6588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Picture 5" descr="fold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25" t="3152" r="28264" b="11264"/>
          <a:stretch/>
        </p:blipFill>
        <p:spPr>
          <a:xfrm>
            <a:off x="5914786" y="2470097"/>
            <a:ext cx="2017987" cy="33050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419285" y="5792554"/>
            <a:ext cx="11659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Fold Map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PMF (</a:t>
            </a:r>
            <a:r>
              <a:rPr lang="en-US" dirty="0" err="1"/>
              <a:t>Xu</a:t>
            </a:r>
            <a:r>
              <a:rPr lang="en-US" dirty="0"/>
              <a:t> et al., 2013)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the </a:t>
            </a:r>
            <a:r>
              <a:rPr lang="en-US" sz="2800" dirty="0">
                <a:solidFill>
                  <a:schemeClr val="accent2"/>
                </a:solidFill>
              </a:rPr>
              <a:t>Parallel Matrix Factorization </a:t>
            </a:r>
            <a:r>
              <a:rPr lang="en-US" sz="2800" dirty="0"/>
              <a:t>method we minimize</a:t>
            </a:r>
          </a:p>
          <a:p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r>
              <a:rPr lang="en-US" sz="2800" dirty="0"/>
              <a:t>Subject to </a:t>
            </a:r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06944"/>
              </p:ext>
            </p:extLst>
          </p:nvPr>
        </p:nvGraphicFramePr>
        <p:xfrm>
          <a:off x="2715540" y="1796077"/>
          <a:ext cx="2705100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90600" imgH="330200" progId="Equation.3">
                  <p:embed/>
                </p:oleObj>
              </mc:Choice>
              <mc:Fallback>
                <p:oleObj name="Equation" r:id="rId2" imgW="990600" imgH="3302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15540" y="1796077"/>
                        <a:ext cx="2705100" cy="9017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5901875"/>
              </p:ext>
            </p:extLst>
          </p:nvPr>
        </p:nvGraphicFramePr>
        <p:xfrm>
          <a:off x="1312863" y="3685043"/>
          <a:ext cx="5929313" cy="588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2171700" imgH="215900" progId="Equation.3">
                  <p:embed/>
                </p:oleObj>
              </mc:Choice>
              <mc:Fallback>
                <p:oleObj name="Equation" r:id="rId4" imgW="2171700" imgH="2159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2863" y="3685043"/>
                        <a:ext cx="5929313" cy="5889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380553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Unfolding and folding</a:t>
            </a:r>
          </a:p>
        </p:txBody>
      </p:sp>
      <p:pic>
        <p:nvPicPr>
          <p:cNvPr id="4" name="Content Placeholder 3" descr="Fig0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543" r="-854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4293677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math leads to a simple algorithm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3266022"/>
              </p:ext>
            </p:extLst>
          </p:nvPr>
        </p:nvGraphicFramePr>
        <p:xfrm>
          <a:off x="899723" y="2381873"/>
          <a:ext cx="7717493" cy="3599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46400" imgH="1371600" progId="Equation.3">
                  <p:embed/>
                </p:oleObj>
              </mc:Choice>
              <mc:Fallback>
                <p:oleObj name="Equation" r:id="rId2" imgW="2946400" imgH="1371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723" y="2381873"/>
                        <a:ext cx="7717493" cy="359946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40520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Reconstruction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In PMF 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2984341"/>
              </p:ext>
            </p:extLst>
          </p:nvPr>
        </p:nvGraphicFramePr>
        <p:xfrm>
          <a:off x="368300" y="2261959"/>
          <a:ext cx="8782050" cy="1800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3352800" imgH="685800" progId="Equation.3">
                  <p:embed/>
                </p:oleObj>
              </mc:Choice>
              <mc:Fallback>
                <p:oleObj name="Equation" r:id="rId2" imgW="3352800" imgH="685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8300" y="2261959"/>
                        <a:ext cx="8782050" cy="180022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70352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 </a:t>
            </a:r>
          </a:p>
        </p:txBody>
      </p:sp>
      <p:pic>
        <p:nvPicPr>
          <p:cNvPr id="4" name="Content Placeholder 3" descr="Fig3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927" r="-55686" b="2927"/>
          <a:stretch/>
        </p:blipFill>
        <p:spPr>
          <a:xfrm>
            <a:off x="488494" y="650384"/>
            <a:ext cx="5426293" cy="5943600"/>
          </a:xfrm>
        </p:spPr>
      </p:pic>
      <p:pic>
        <p:nvPicPr>
          <p:cNvPr id="5" name="Content Placeholder 3" descr="Fig4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478" r="-20478"/>
          <a:stretch>
            <a:fillRect/>
          </a:stretch>
        </p:blipFill>
        <p:spPr>
          <a:xfrm>
            <a:off x="3357513" y="2772527"/>
            <a:ext cx="6251298" cy="370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1492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Synthetic</a:t>
            </a:r>
          </a:p>
        </p:txBody>
      </p:sp>
      <p:pic>
        <p:nvPicPr>
          <p:cNvPr id="4" name="Content Placeholder 3" descr="Fig6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17" r="-17029"/>
          <a:stretch/>
        </p:blipFill>
        <p:spPr>
          <a:xfrm>
            <a:off x="-363694" y="767368"/>
            <a:ext cx="4869370" cy="6148859"/>
          </a:xfrm>
        </p:spPr>
      </p:pic>
      <p:pic>
        <p:nvPicPr>
          <p:cNvPr id="5" name="Content Placeholder 3" descr="Fig7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0478" r="-20478"/>
          <a:stretch>
            <a:fillRect/>
          </a:stretch>
        </p:blipFill>
        <p:spPr>
          <a:xfrm>
            <a:off x="3375869" y="2713629"/>
            <a:ext cx="6633060" cy="393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627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and curved events SNR=1</a:t>
            </a:r>
          </a:p>
        </p:txBody>
      </p:sp>
      <p:pic>
        <p:nvPicPr>
          <p:cNvPr id="4" name="Content Placeholder 3" descr="Fig9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883" r="-93883"/>
          <a:stretch>
            <a:fillRect/>
          </a:stretch>
        </p:blipFill>
        <p:spPr>
          <a:xfrm>
            <a:off x="-2408915" y="1069539"/>
            <a:ext cx="9125090" cy="5407461"/>
          </a:xfrm>
        </p:spPr>
      </p:pic>
      <p:pic>
        <p:nvPicPr>
          <p:cNvPr id="5" name="Content Placeholder 3" descr="Fig1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3883" r="-93883"/>
          <a:stretch>
            <a:fillRect/>
          </a:stretch>
        </p:blipFill>
        <p:spPr>
          <a:xfrm>
            <a:off x="2188680" y="1102963"/>
            <a:ext cx="9125090" cy="540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3679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Field data example (WCB)</a:t>
            </a:r>
          </a:p>
        </p:txBody>
      </p:sp>
      <p:pic>
        <p:nvPicPr>
          <p:cNvPr id="4" name="Content Placeholder 3" descr="Fig11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051" r="-110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4485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receiver coordinates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4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rot="5400000" flipH="1" flipV="1">
            <a:off x="126999" y="3517900"/>
            <a:ext cx="3479800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54198" y="5270501"/>
            <a:ext cx="594360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2435225" y="4457701"/>
            <a:ext cx="1600201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H="1" flipV="1">
            <a:off x="4595418" y="3882627"/>
            <a:ext cx="2774158" cy="159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0800000">
            <a:off x="1854198" y="3492500"/>
            <a:ext cx="1293810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0800000">
            <a:off x="1866898" y="2496343"/>
            <a:ext cx="4114008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>
            <a:spLocks noChangeAspect="1"/>
          </p:cNvSpPr>
          <p:nvPr/>
        </p:nvSpPr>
        <p:spPr>
          <a:xfrm>
            <a:off x="3064670" y="3315494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>
            <a:spLocks noChangeAspect="1"/>
          </p:cNvSpPr>
          <p:nvPr/>
        </p:nvSpPr>
        <p:spPr>
          <a:xfrm>
            <a:off x="5816600" y="228600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41850" y="35179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aphicFrame>
        <p:nvGraphicFramePr>
          <p:cNvPr id="30" name="Object 29"/>
          <p:cNvGraphicFramePr>
            <a:graphicFrameLocks noChangeAspect="1"/>
          </p:cNvGraphicFramePr>
          <p:nvPr/>
        </p:nvGraphicFramePr>
        <p:xfrm>
          <a:off x="5821110" y="5270503"/>
          <a:ext cx="324366" cy="412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39700" imgH="177800" progId="Equation.3">
                  <p:embed/>
                </p:oleObj>
              </mc:Choice>
              <mc:Fallback>
                <p:oleObj name="Equation" r:id="rId2" imgW="1397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21110" y="5270503"/>
                        <a:ext cx="324366" cy="41282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6" name="Object 4"/>
          <p:cNvGraphicFramePr>
            <a:graphicFrameLocks noChangeAspect="1"/>
          </p:cNvGraphicFramePr>
          <p:nvPr/>
        </p:nvGraphicFramePr>
        <p:xfrm>
          <a:off x="3098800" y="5283200"/>
          <a:ext cx="29527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27000" imgH="177800" progId="Equation.3">
                  <p:embed/>
                </p:oleObj>
              </mc:Choice>
              <mc:Fallback>
                <p:oleObj name="Equation" r:id="rId4" imgW="1270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98800" y="5283200"/>
                        <a:ext cx="295275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7" name="Object 5"/>
          <p:cNvGraphicFramePr>
            <a:graphicFrameLocks noChangeAspect="1"/>
          </p:cNvGraphicFramePr>
          <p:nvPr/>
        </p:nvGraphicFramePr>
        <p:xfrm>
          <a:off x="1519238" y="2260600"/>
          <a:ext cx="323850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39700" imgH="203200" progId="Equation.3">
                  <p:embed/>
                </p:oleObj>
              </mc:Choice>
              <mc:Fallback>
                <p:oleObj name="Equation" r:id="rId6" imgW="139700" imgH="2032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9238" y="2260600"/>
                        <a:ext cx="323850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798" name="Object 6"/>
          <p:cNvGraphicFramePr>
            <a:graphicFrameLocks noChangeAspect="1"/>
          </p:cNvGraphicFramePr>
          <p:nvPr/>
        </p:nvGraphicFramePr>
        <p:xfrm>
          <a:off x="1546225" y="3217863"/>
          <a:ext cx="295275" cy="471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27000" imgH="203200" progId="Equation.3">
                  <p:embed/>
                </p:oleObj>
              </mc:Choice>
              <mc:Fallback>
                <p:oleObj name="Equation" r:id="rId8" imgW="1270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46225" y="3217863"/>
                        <a:ext cx="295275" cy="4714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/>
          <p:cNvSpPr txBox="1"/>
          <p:nvPr/>
        </p:nvSpPr>
        <p:spPr>
          <a:xfrm>
            <a:off x="825500" y="5689600"/>
            <a:ext cx="228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Source</a:t>
            </a:r>
          </a:p>
          <a:p>
            <a:endParaRPr lang="en-US" dirty="0"/>
          </a:p>
          <a:p>
            <a:r>
              <a:rPr lang="en-US" dirty="0"/>
              <a:t>: Receiver</a:t>
            </a:r>
          </a:p>
          <a:p>
            <a:endParaRPr lang="en-US" dirty="0"/>
          </a:p>
        </p:txBody>
      </p:sp>
      <p:sp>
        <p:nvSpPr>
          <p:cNvPr id="36" name="Isosceles Triangle 35"/>
          <p:cNvSpPr>
            <a:spLocks noChangeAspect="1"/>
          </p:cNvSpPr>
          <p:nvPr/>
        </p:nvSpPr>
        <p:spPr>
          <a:xfrm>
            <a:off x="342900" y="6277610"/>
            <a:ext cx="274320" cy="27432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/>
          <p:nvPr/>
        </p:nvSpPr>
        <p:spPr>
          <a:xfrm>
            <a:off x="317500" y="568325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 descr="trace.pdf"/>
          <p:cNvPicPr>
            <a:picLocks noChangeAspect="1"/>
          </p:cNvPicPr>
          <p:nvPr/>
        </p:nvPicPr>
        <p:blipFill>
          <a:blip r:embed="rId10"/>
          <a:srcRect b="14432"/>
          <a:stretch>
            <a:fillRect/>
          </a:stretch>
        </p:blipFill>
        <p:spPr>
          <a:xfrm>
            <a:off x="6329051" y="1420813"/>
            <a:ext cx="1769097" cy="3242468"/>
          </a:xfrm>
          <a:prstGeom prst="rect">
            <a:avLst/>
          </a:prstGeom>
        </p:spPr>
      </p:pic>
      <p:graphicFrame>
        <p:nvGraphicFramePr>
          <p:cNvPr id="33799" name="Object 7"/>
          <p:cNvGraphicFramePr>
            <a:graphicFrameLocks noChangeAspect="1"/>
          </p:cNvGraphicFramePr>
          <p:nvPr/>
        </p:nvGraphicFramePr>
        <p:xfrm>
          <a:off x="6973888" y="974725"/>
          <a:ext cx="19796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850900" imgH="203200" progId="Equation.3">
                  <p:embed/>
                </p:oleObj>
              </mc:Choice>
              <mc:Fallback>
                <p:oleObj name="Equation" r:id="rId11" imgW="850900" imgH="2032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73888" y="974725"/>
                        <a:ext cx="1979612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3800" name="Object 8"/>
          <p:cNvGraphicFramePr>
            <a:graphicFrameLocks noChangeAspect="1"/>
          </p:cNvGraphicFramePr>
          <p:nvPr/>
        </p:nvGraphicFramePr>
        <p:xfrm>
          <a:off x="8501063" y="4613275"/>
          <a:ext cx="206375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88900" imgH="114300" progId="Equation.3">
                  <p:embed/>
                </p:oleObj>
              </mc:Choice>
              <mc:Fallback>
                <p:oleObj name="Equation" r:id="rId13" imgW="88900" imgH="1143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01063" y="4613275"/>
                        <a:ext cx="206375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2" name="Straight Arrow Connector 41"/>
          <p:cNvCxnSpPr/>
          <p:nvPr/>
        </p:nvCxnSpPr>
        <p:spPr>
          <a:xfrm rot="5400000">
            <a:off x="8314532" y="4814094"/>
            <a:ext cx="379413" cy="1588"/>
          </a:xfrm>
          <a:prstGeom prst="straightConnector1">
            <a:avLst/>
          </a:prstGeom>
          <a:ln w="3175" cap="flat" cmpd="sng">
            <a:solidFill>
              <a:schemeClr val="tx1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11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349250" y="1346200"/>
            <a:ext cx="9525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7" name="Isosceles Triangle 26"/>
          <p:cNvSpPr>
            <a:spLocks noChangeAspect="1"/>
          </p:cNvSpPr>
          <p:nvPr/>
        </p:nvSpPr>
        <p:spPr>
          <a:xfrm>
            <a:off x="3582830" y="3887232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>
            <a:spLocks noChangeAspect="1"/>
          </p:cNvSpPr>
          <p:nvPr/>
        </p:nvSpPr>
        <p:spPr>
          <a:xfrm>
            <a:off x="2868771" y="2651760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trace.pdf"/>
          <p:cNvPicPr>
            <a:picLocks noChangeAspect="1"/>
          </p:cNvPicPr>
          <p:nvPr/>
        </p:nvPicPr>
        <p:blipFill>
          <a:blip r:embed="rId10"/>
          <a:srcRect l="3427" b="7668"/>
          <a:stretch>
            <a:fillRect/>
          </a:stretch>
        </p:blipFill>
        <p:spPr>
          <a:xfrm>
            <a:off x="6973888" y="1420813"/>
            <a:ext cx="1708463" cy="3192462"/>
          </a:xfrm>
          <a:prstGeom prst="rect">
            <a:avLst/>
          </a:prstGeom>
        </p:spPr>
      </p:pic>
      <p:pic>
        <p:nvPicPr>
          <p:cNvPr id="34" name="Picture 33" descr="trace.pdf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6184" y="1458913"/>
            <a:ext cx="1769097" cy="3204368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Fold Map </a:t>
            </a:r>
          </a:p>
        </p:txBody>
      </p:sp>
      <p:pic>
        <p:nvPicPr>
          <p:cNvPr id="4" name="Content Placeholder 3" descr="Fig12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1" b="23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740960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5m X 5m CMP Bins</a:t>
            </a:r>
          </a:p>
          <a:p>
            <a:r>
              <a:rPr lang="en-US" dirty="0"/>
              <a:t>100m offset sectors (x and y)</a:t>
            </a:r>
          </a:p>
          <a:p>
            <a:r>
              <a:rPr lang="en-US" dirty="0"/>
              <a:t>300 </a:t>
            </a:r>
            <a:r>
              <a:rPr lang="en-US" dirty="0" err="1"/>
              <a:t>CMPx</a:t>
            </a:r>
            <a:r>
              <a:rPr lang="en-US" dirty="0"/>
              <a:t> and 220 </a:t>
            </a:r>
            <a:r>
              <a:rPr lang="en-US" dirty="0" err="1"/>
              <a:t>CMPy</a:t>
            </a:r>
            <a:r>
              <a:rPr lang="en-US" dirty="0"/>
              <a:t> bins</a:t>
            </a:r>
          </a:p>
          <a:p>
            <a:r>
              <a:rPr lang="en-US" dirty="0"/>
              <a:t>All survey was divided in 2640 overlapping blocks</a:t>
            </a:r>
          </a:p>
          <a:p>
            <a:r>
              <a:rPr lang="en-US" dirty="0"/>
              <a:t>Each block has about 85% of missing traces (15% alive)</a:t>
            </a:r>
          </a:p>
          <a:p>
            <a:r>
              <a:rPr lang="en-US" dirty="0"/>
              <a:t>First part of analysis is with reconstruction in offset-midpoint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3236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offsets and </a:t>
            </a:r>
            <a:r>
              <a:rPr lang="en-US" dirty="0" err="1"/>
              <a:t>CMPy</a:t>
            </a:r>
            <a:endParaRPr lang="en-US" dirty="0"/>
          </a:p>
        </p:txBody>
      </p:sp>
      <p:pic>
        <p:nvPicPr>
          <p:cNvPr id="4" name="Content Placeholder 3" descr="Fig13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60" r="-10360" b="10825"/>
          <a:stretch/>
        </p:blipFill>
        <p:spPr>
          <a:xfrm>
            <a:off x="-1083733" y="1039892"/>
            <a:ext cx="10811248" cy="5713173"/>
          </a:xfrm>
        </p:spPr>
      </p:pic>
      <p:sp>
        <p:nvSpPr>
          <p:cNvPr id="5" name="TextBox 4"/>
          <p:cNvSpPr txBox="1"/>
          <p:nvPr/>
        </p:nvSpPr>
        <p:spPr>
          <a:xfrm>
            <a:off x="3374908" y="6129739"/>
            <a:ext cx="2626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Near offset sector</a:t>
            </a:r>
          </a:p>
        </p:txBody>
      </p:sp>
    </p:spTree>
    <p:extLst>
      <p:ext uri="{BB962C8B-B14F-4D97-AF65-F5344CB8AC3E}">
        <p14:creationId xmlns:p14="http://schemas.microsoft.com/office/powerpoint/2010/main" val="57010618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offsets and </a:t>
            </a:r>
            <a:r>
              <a:rPr lang="en-US" dirty="0" err="1"/>
              <a:t>CMPx</a:t>
            </a:r>
            <a:endParaRPr lang="en-US" dirty="0"/>
          </a:p>
        </p:txBody>
      </p:sp>
      <p:pic>
        <p:nvPicPr>
          <p:cNvPr id="4" name="Content Placeholder 3" descr="Fig14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877" r="-23877"/>
          <a:stretch>
            <a:fillRect/>
          </a:stretch>
        </p:blipFill>
        <p:spPr>
          <a:xfrm>
            <a:off x="-1676401" y="839475"/>
            <a:ext cx="12073467" cy="6590101"/>
          </a:xfrm>
        </p:spPr>
      </p:pic>
      <p:sp>
        <p:nvSpPr>
          <p:cNvPr id="5" name="TextBox 4"/>
          <p:cNvSpPr txBox="1"/>
          <p:nvPr/>
        </p:nvSpPr>
        <p:spPr>
          <a:xfrm>
            <a:off x="5677841" y="470143"/>
            <a:ext cx="2626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Near offset sector</a:t>
            </a:r>
          </a:p>
        </p:txBody>
      </p:sp>
    </p:spTree>
    <p:extLst>
      <p:ext uri="{BB962C8B-B14F-4D97-AF65-F5344CB8AC3E}">
        <p14:creationId xmlns:p14="http://schemas.microsoft.com/office/powerpoint/2010/main" val="22148526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offsets and </a:t>
            </a:r>
            <a:r>
              <a:rPr lang="en-US" dirty="0" err="1"/>
              <a:t>CMPy</a:t>
            </a:r>
            <a:endParaRPr lang="en-US" dirty="0"/>
          </a:p>
        </p:txBody>
      </p:sp>
      <p:pic>
        <p:nvPicPr>
          <p:cNvPr id="4" name="Content Placeholder 3" descr="Fig15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360" r="-10360"/>
          <a:stretch>
            <a:fillRect/>
          </a:stretch>
        </p:blipFill>
        <p:spPr>
          <a:xfrm>
            <a:off x="-1371600" y="1065746"/>
            <a:ext cx="11542450" cy="6300253"/>
          </a:xfrm>
        </p:spPr>
      </p:pic>
      <p:sp>
        <p:nvSpPr>
          <p:cNvPr id="5" name="TextBox 4"/>
          <p:cNvSpPr txBox="1"/>
          <p:nvPr/>
        </p:nvSpPr>
        <p:spPr>
          <a:xfrm>
            <a:off x="6001769" y="338539"/>
            <a:ext cx="2626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 range offset sector</a:t>
            </a:r>
          </a:p>
        </p:txBody>
      </p:sp>
    </p:spTree>
    <p:extLst>
      <p:ext uri="{BB962C8B-B14F-4D97-AF65-F5344CB8AC3E}">
        <p14:creationId xmlns:p14="http://schemas.microsoft.com/office/powerpoint/2010/main" val="7588002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offsets and </a:t>
            </a:r>
            <a:r>
              <a:rPr lang="en-US" dirty="0" err="1"/>
              <a:t>CMPy</a:t>
            </a:r>
            <a:endParaRPr lang="en-US" dirty="0"/>
          </a:p>
        </p:txBody>
      </p:sp>
      <p:pic>
        <p:nvPicPr>
          <p:cNvPr id="4" name="Content Placeholder 3" descr="Fig16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82" b="8582"/>
          <a:stretch>
            <a:fillRect/>
          </a:stretch>
        </p:blipFill>
        <p:spPr>
          <a:xfrm>
            <a:off x="-270932" y="1095648"/>
            <a:ext cx="9855200" cy="5379297"/>
          </a:xfrm>
        </p:spPr>
      </p:pic>
      <p:sp>
        <p:nvSpPr>
          <p:cNvPr id="5" name="TextBox 4"/>
          <p:cNvSpPr txBox="1"/>
          <p:nvPr/>
        </p:nvSpPr>
        <p:spPr>
          <a:xfrm>
            <a:off x="5762508" y="470143"/>
            <a:ext cx="2626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Mid range offset sector</a:t>
            </a:r>
          </a:p>
        </p:txBody>
      </p:sp>
    </p:spTree>
    <p:extLst>
      <p:ext uri="{BB962C8B-B14F-4D97-AF65-F5344CB8AC3E}">
        <p14:creationId xmlns:p14="http://schemas.microsoft.com/office/powerpoint/2010/main" val="20857961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 </a:t>
            </a:r>
            <a:r>
              <a:rPr lang="en-US" dirty="0" err="1"/>
              <a:t>CMPx</a:t>
            </a:r>
            <a:r>
              <a:rPr lang="en-US" dirty="0"/>
              <a:t> and </a:t>
            </a:r>
            <a:r>
              <a:rPr lang="en-US" dirty="0" err="1"/>
              <a:t>CMPy</a:t>
            </a:r>
            <a:endParaRPr lang="en-US" dirty="0"/>
          </a:p>
        </p:txBody>
      </p:sp>
      <p:pic>
        <p:nvPicPr>
          <p:cNvPr id="4" name="Content Placeholder 3" descr="Fig17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8274" r="-78274"/>
          <a:stretch>
            <a:fillRect/>
          </a:stretch>
        </p:blipFill>
        <p:spPr>
          <a:xfrm>
            <a:off x="-3428485" y="504026"/>
            <a:ext cx="12250752" cy="6635952"/>
          </a:xfrm>
        </p:spPr>
      </p:pic>
      <p:sp>
        <p:nvSpPr>
          <p:cNvPr id="5" name="TextBox 4"/>
          <p:cNvSpPr txBox="1"/>
          <p:nvPr/>
        </p:nvSpPr>
        <p:spPr>
          <a:xfrm>
            <a:off x="5261429" y="1524000"/>
            <a:ext cx="20682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Before and after reconstruction of one CMP</a:t>
            </a:r>
          </a:p>
        </p:txBody>
      </p:sp>
    </p:spTree>
    <p:extLst>
      <p:ext uri="{BB962C8B-B14F-4D97-AF65-F5344CB8AC3E}">
        <p14:creationId xmlns:p14="http://schemas.microsoft.com/office/powerpoint/2010/main" val="27364213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ig18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5349" r="-55349"/>
          <a:stretch>
            <a:fillRect/>
          </a:stretch>
        </p:blipFill>
        <p:spPr>
          <a:xfrm>
            <a:off x="-2047887" y="884917"/>
            <a:ext cx="9700609" cy="5748509"/>
          </a:xfrm>
        </p:spPr>
      </p:pic>
      <p:sp>
        <p:nvSpPr>
          <p:cNvPr id="5" name="TextBox 4"/>
          <p:cNvSpPr txBox="1"/>
          <p:nvPr/>
        </p:nvSpPr>
        <p:spPr>
          <a:xfrm>
            <a:off x="4163728" y="1200834"/>
            <a:ext cx="45230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lphaLcParenR"/>
            </a:pPr>
            <a:r>
              <a:rPr lang="en-US" dirty="0"/>
              <a:t>Observations </a:t>
            </a:r>
          </a:p>
          <a:p>
            <a:pPr marL="342900" indent="-342900">
              <a:buAutoNum type="alphaLcParenR"/>
            </a:pPr>
            <a:r>
              <a:rPr lang="en-US" dirty="0"/>
              <a:t>All traces (Observed  + Reconstructed)</a:t>
            </a:r>
          </a:p>
          <a:p>
            <a:pPr marL="342900" indent="-342900">
              <a:buAutoNum type="alphaLcParenR"/>
            </a:pPr>
            <a:r>
              <a:rPr lang="en-US" dirty="0"/>
              <a:t>Only new traces</a:t>
            </a:r>
          </a:p>
        </p:txBody>
      </p:sp>
    </p:spTree>
    <p:extLst>
      <p:ext uri="{BB962C8B-B14F-4D97-AF65-F5344CB8AC3E}">
        <p14:creationId xmlns:p14="http://schemas.microsoft.com/office/powerpoint/2010/main" val="2318150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</a:t>
            </a:r>
          </a:p>
        </p:txBody>
      </p:sp>
      <p:pic>
        <p:nvPicPr>
          <p:cNvPr id="4" name="Content Placeholder 3" descr="Fig19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64" b="-1036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835029" y="6262219"/>
            <a:ext cx="785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Observations b) All traces (</a:t>
            </a:r>
            <a:r>
              <a:rPr lang="en-US" dirty="0" err="1"/>
              <a:t>Obs</a:t>
            </a:r>
            <a:r>
              <a:rPr lang="en-US" dirty="0"/>
              <a:t> +Reconstructed) c) Only new traces</a:t>
            </a:r>
          </a:p>
        </p:txBody>
      </p:sp>
    </p:spTree>
    <p:extLst>
      <p:ext uri="{BB962C8B-B14F-4D97-AF65-F5344CB8AC3E}">
        <p14:creationId xmlns:p14="http://schemas.microsoft.com/office/powerpoint/2010/main" val="22652595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</a:t>
            </a:r>
          </a:p>
        </p:txBody>
      </p:sp>
      <p:pic>
        <p:nvPicPr>
          <p:cNvPr id="4" name="Content Placeholder 3" descr="Fig19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364" b="-1036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835029" y="6262219"/>
            <a:ext cx="785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Observations b) All traces (</a:t>
            </a:r>
            <a:r>
              <a:rPr lang="en-US" dirty="0" err="1"/>
              <a:t>Obs</a:t>
            </a:r>
            <a:r>
              <a:rPr lang="en-US" dirty="0"/>
              <a:t> +Reconstructed) c) Only new traces</a:t>
            </a:r>
          </a:p>
        </p:txBody>
      </p:sp>
      <p:sp>
        <p:nvSpPr>
          <p:cNvPr id="3" name="Oval 2"/>
          <p:cNvSpPr/>
          <p:nvPr/>
        </p:nvSpPr>
        <p:spPr>
          <a:xfrm>
            <a:off x="1136212" y="2356328"/>
            <a:ext cx="618233" cy="534769"/>
          </a:xfrm>
          <a:prstGeom prst="ellipse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945343" y="2341608"/>
            <a:ext cx="618233" cy="534769"/>
          </a:xfrm>
          <a:prstGeom prst="ellipse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752455" y="2341608"/>
            <a:ext cx="618233" cy="534769"/>
          </a:xfrm>
          <a:prstGeom prst="ellipse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991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Midpoint-offset coordinates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5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rot="5400000" flipH="1" flipV="1">
            <a:off x="126999" y="3517900"/>
            <a:ext cx="3479800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54198" y="5270501"/>
            <a:ext cx="594360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2435225" y="4457701"/>
            <a:ext cx="1600201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H="1" flipV="1">
            <a:off x="4595418" y="3882627"/>
            <a:ext cx="2774158" cy="159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0800000">
            <a:off x="1854198" y="3492500"/>
            <a:ext cx="1293810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0800000">
            <a:off x="1866898" y="2496343"/>
            <a:ext cx="4114008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>
            <a:spLocks noChangeAspect="1"/>
          </p:cNvSpPr>
          <p:nvPr/>
        </p:nvSpPr>
        <p:spPr>
          <a:xfrm>
            <a:off x="3064670" y="3315494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>
            <a:spLocks noChangeAspect="1"/>
          </p:cNvSpPr>
          <p:nvPr/>
        </p:nvSpPr>
        <p:spPr>
          <a:xfrm>
            <a:off x="5816600" y="228600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41850" y="35179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25500" y="5689600"/>
            <a:ext cx="2857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Source                : Midpoint</a:t>
            </a:r>
          </a:p>
          <a:p>
            <a:endParaRPr lang="en-US" dirty="0"/>
          </a:p>
          <a:p>
            <a:r>
              <a:rPr lang="en-US" dirty="0"/>
              <a:t>: Receiver</a:t>
            </a:r>
          </a:p>
          <a:p>
            <a:endParaRPr lang="en-US" dirty="0"/>
          </a:p>
        </p:txBody>
      </p:sp>
      <p:sp>
        <p:nvSpPr>
          <p:cNvPr id="36" name="Isosceles Triangle 35"/>
          <p:cNvSpPr>
            <a:spLocks noChangeAspect="1"/>
          </p:cNvSpPr>
          <p:nvPr/>
        </p:nvSpPr>
        <p:spPr>
          <a:xfrm>
            <a:off x="342900" y="6277610"/>
            <a:ext cx="274320" cy="27432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/>
          <p:nvPr/>
        </p:nvSpPr>
        <p:spPr>
          <a:xfrm>
            <a:off x="317500" y="568325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125980" y="577469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847" name="Object 7"/>
          <p:cNvGraphicFramePr>
            <a:graphicFrameLocks noChangeAspect="1"/>
          </p:cNvGraphicFramePr>
          <p:nvPr/>
        </p:nvGraphicFramePr>
        <p:xfrm>
          <a:off x="6699250" y="1238250"/>
          <a:ext cx="2238375" cy="209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65200" imgH="901700" progId="Equation.3">
                  <p:embed/>
                </p:oleObj>
              </mc:Choice>
              <mc:Fallback>
                <p:oleObj name="Equation" r:id="rId2" imgW="965200" imgH="9017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99250" y="1238250"/>
                        <a:ext cx="2238375" cy="2093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Oval 30"/>
          <p:cNvSpPr/>
          <p:nvPr/>
        </p:nvSpPr>
        <p:spPr>
          <a:xfrm>
            <a:off x="4406900" y="290830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2" name="Object 5"/>
          <p:cNvGraphicFramePr>
            <a:graphicFrameLocks noChangeAspect="1"/>
          </p:cNvGraphicFramePr>
          <p:nvPr/>
        </p:nvGraphicFramePr>
        <p:xfrm>
          <a:off x="1409700" y="2857500"/>
          <a:ext cx="441325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0500" imgH="203200" progId="Equation.3">
                  <p:embed/>
                </p:oleObj>
              </mc:Choice>
              <mc:Fallback>
                <p:oleObj name="Equation" r:id="rId4" imgW="190500" imgH="2032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9700" y="2857500"/>
                        <a:ext cx="441325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3" name="Straight Connector 32"/>
          <p:cNvCxnSpPr/>
          <p:nvPr/>
        </p:nvCxnSpPr>
        <p:spPr>
          <a:xfrm rot="5400000" flipH="1" flipV="1">
            <a:off x="3505358" y="4207194"/>
            <a:ext cx="2063276" cy="1412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rot="10800000" flipV="1">
            <a:off x="1904998" y="3058160"/>
            <a:ext cx="2400302" cy="2794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8" name="Object 6"/>
          <p:cNvGraphicFramePr>
            <a:graphicFrameLocks noChangeAspect="1"/>
          </p:cNvGraphicFramePr>
          <p:nvPr/>
        </p:nvGraphicFramePr>
        <p:xfrm>
          <a:off x="4221163" y="5300663"/>
          <a:ext cx="44132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90500" imgH="177800" progId="Equation.3">
                  <p:embed/>
                </p:oleObj>
              </mc:Choice>
              <mc:Fallback>
                <p:oleObj name="Equation" r:id="rId6" imgW="190500" imgH="1778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1163" y="5300663"/>
                        <a:ext cx="441325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4" name="Picture 11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349250" y="1346200"/>
            <a:ext cx="9525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Stacks </a:t>
            </a:r>
          </a:p>
        </p:txBody>
      </p:sp>
      <p:pic>
        <p:nvPicPr>
          <p:cNvPr id="4" name="Content Placeholder 3" descr="Fig20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24" r="-102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835029" y="6262219"/>
            <a:ext cx="7851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a) Observations b) All traces (</a:t>
            </a:r>
            <a:r>
              <a:rPr lang="en-US" dirty="0" err="1"/>
              <a:t>Obs</a:t>
            </a:r>
            <a:r>
              <a:rPr lang="en-US" dirty="0"/>
              <a:t> +Reconstructed) c) Only new traces</a:t>
            </a:r>
          </a:p>
        </p:txBody>
      </p:sp>
    </p:spTree>
    <p:extLst>
      <p:ext uri="{BB962C8B-B14F-4D97-AF65-F5344CB8AC3E}">
        <p14:creationId xmlns:p14="http://schemas.microsoft.com/office/powerpoint/2010/main" val="110002213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Tensor completion in azimuth offset midpoint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381" y="1170694"/>
            <a:ext cx="9144000" cy="49911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51</a:t>
            </a:fld>
            <a:endParaRPr lang="en-US"/>
          </a:p>
        </p:txBody>
      </p:sp>
      <p:pic>
        <p:nvPicPr>
          <p:cNvPr id="5" name="Content Placeholder 4" descr="shot_rec_geom_1bin.pdf"/>
          <p:cNvPicPr>
            <a:picLocks noGrp="1" noChangeAspect="1"/>
          </p:cNvPicPr>
          <p:nvPr/>
        </p:nvPicPr>
        <p:blipFill>
          <a:blip r:embed="rId2"/>
          <a:srcRect t="-4583" b="-4583"/>
          <a:stretch>
            <a:fillRect/>
          </a:stretch>
        </p:blipFill>
        <p:spPr>
          <a:xfrm>
            <a:off x="150381" y="1375872"/>
            <a:ext cx="8711230" cy="47548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8233" y="6356350"/>
            <a:ext cx="25898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Kreimer</a:t>
            </a:r>
            <a:r>
              <a:rPr lang="en-US" dirty="0"/>
              <a:t> et al., 2013</a:t>
            </a:r>
          </a:p>
        </p:txBody>
      </p:sp>
    </p:spTree>
    <p:extLst>
      <p:ext uri="{BB962C8B-B14F-4D97-AF65-F5344CB8AC3E}">
        <p14:creationId xmlns:p14="http://schemas.microsoft.com/office/powerpoint/2010/main" val="666892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Tensor completion in azimuth offset midpoint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52</a:t>
            </a:fld>
            <a:endParaRPr lang="en-US"/>
          </a:p>
        </p:txBody>
      </p:sp>
      <p:pic>
        <p:nvPicPr>
          <p:cNvPr id="5" name="Content Placeholder 4" descr="gathers_offset_az_wigb.pdf"/>
          <p:cNvPicPr>
            <a:picLocks noGrp="1" noChangeAspect="1"/>
          </p:cNvPicPr>
          <p:nvPr/>
        </p:nvPicPr>
        <p:blipFill>
          <a:blip r:embed="rId2"/>
          <a:srcRect l="-30741" r="-30741"/>
          <a:stretch>
            <a:fillRect/>
          </a:stretch>
        </p:blipFill>
        <p:spPr>
          <a:xfrm>
            <a:off x="-194242" y="1080720"/>
            <a:ext cx="9144000" cy="499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62634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53</a:t>
            </a:fld>
            <a:endParaRPr lang="en-US"/>
          </a:p>
        </p:txBody>
      </p:sp>
      <p:pic>
        <p:nvPicPr>
          <p:cNvPr id="5" name="Content Placeholder 4" descr="Data_inputOD4.pdf"/>
          <p:cNvPicPr>
            <a:picLocks noGrp="1" noChangeAspect="1"/>
          </p:cNvPicPr>
          <p:nvPr/>
        </p:nvPicPr>
        <p:blipFill>
          <a:blip r:embed="rId2"/>
          <a:srcRect l="-12685" r="-12685"/>
          <a:stretch>
            <a:fillRect/>
          </a:stretch>
        </p:blipFill>
        <p:spPr>
          <a:xfrm>
            <a:off x="-10594" y="785871"/>
            <a:ext cx="10353893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8224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54</a:t>
            </a:fld>
            <a:endParaRPr lang="en-US"/>
          </a:p>
        </p:txBody>
      </p:sp>
      <p:pic>
        <p:nvPicPr>
          <p:cNvPr id="5" name="Content Placeholder 4" descr="Data_outputOD4.pdf"/>
          <p:cNvPicPr>
            <a:picLocks noGrp="1" noChangeAspect="1"/>
          </p:cNvPicPr>
          <p:nvPr/>
        </p:nvPicPr>
        <p:blipFill>
          <a:blip r:embed="rId2"/>
          <a:srcRect l="-12685" r="-12685"/>
          <a:stretch>
            <a:fillRect/>
          </a:stretch>
        </p:blipFill>
        <p:spPr>
          <a:xfrm>
            <a:off x="2844" y="805412"/>
            <a:ext cx="10353893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20875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Success (PMF)</a:t>
            </a:r>
          </a:p>
        </p:txBody>
      </p:sp>
      <p:pic>
        <p:nvPicPr>
          <p:cNvPr id="4" name="Content Placeholder 3" descr="Fig21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7" r="-1343"/>
          <a:stretch/>
        </p:blipFill>
        <p:spPr>
          <a:xfrm>
            <a:off x="852434" y="1443644"/>
            <a:ext cx="7451653" cy="5450167"/>
          </a:xfrm>
        </p:spPr>
      </p:pic>
      <p:sp>
        <p:nvSpPr>
          <p:cNvPr id="3" name="TextBox 2"/>
          <p:cNvSpPr txBox="1"/>
          <p:nvPr/>
        </p:nvSpPr>
        <p:spPr>
          <a:xfrm>
            <a:off x="2673714" y="981979"/>
            <a:ext cx="4344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Black: recovery was unsuccessful</a:t>
            </a:r>
          </a:p>
          <a:p>
            <a:r>
              <a:rPr lang="en-US" dirty="0"/>
              <a:t>White: recovery was successful 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3460344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501" b="-4501"/>
          <a:stretch>
            <a:fillRect/>
          </a:stretch>
        </p:blipFill>
        <p:spPr>
          <a:xfrm>
            <a:off x="-12149" y="1138769"/>
            <a:ext cx="9144000" cy="4991100"/>
          </a:xfrm>
        </p:spPr>
      </p:pic>
    </p:spTree>
    <p:extLst>
      <p:ext uri="{BB962C8B-B14F-4D97-AF65-F5344CB8AC3E}">
        <p14:creationId xmlns:p14="http://schemas.microsoft.com/office/powerpoint/2010/main" val="3371738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Midpoint-offset coordinates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6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rot="5400000" flipH="1" flipV="1">
            <a:off x="126999" y="3517900"/>
            <a:ext cx="3479800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54198" y="5270501"/>
            <a:ext cx="594360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2435225" y="4457701"/>
            <a:ext cx="1600201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H="1" flipV="1">
            <a:off x="4595418" y="3882627"/>
            <a:ext cx="2774158" cy="159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0800000">
            <a:off x="1854198" y="3492500"/>
            <a:ext cx="1293810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0800000">
            <a:off x="1866898" y="2496343"/>
            <a:ext cx="4114008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>
            <a:spLocks noChangeAspect="1"/>
          </p:cNvSpPr>
          <p:nvPr/>
        </p:nvSpPr>
        <p:spPr>
          <a:xfrm>
            <a:off x="3064670" y="3315494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>
            <a:spLocks noChangeAspect="1"/>
          </p:cNvSpPr>
          <p:nvPr/>
        </p:nvSpPr>
        <p:spPr>
          <a:xfrm>
            <a:off x="5816600" y="228600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41850" y="35179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25500" y="5689600"/>
            <a:ext cx="2857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Source                : Midpoint</a:t>
            </a:r>
          </a:p>
          <a:p>
            <a:endParaRPr lang="en-US" dirty="0"/>
          </a:p>
          <a:p>
            <a:r>
              <a:rPr lang="en-US" dirty="0"/>
              <a:t>: Receiver</a:t>
            </a:r>
          </a:p>
          <a:p>
            <a:endParaRPr lang="en-US" dirty="0"/>
          </a:p>
        </p:txBody>
      </p:sp>
      <p:sp>
        <p:nvSpPr>
          <p:cNvPr id="36" name="Isosceles Triangle 35"/>
          <p:cNvSpPr>
            <a:spLocks noChangeAspect="1"/>
          </p:cNvSpPr>
          <p:nvPr/>
        </p:nvSpPr>
        <p:spPr>
          <a:xfrm>
            <a:off x="342900" y="6277610"/>
            <a:ext cx="274320" cy="27432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/>
          <p:nvPr/>
        </p:nvSpPr>
        <p:spPr>
          <a:xfrm>
            <a:off x="317500" y="568325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125980" y="577469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trac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3600" y="1475582"/>
            <a:ext cx="1769097" cy="3789362"/>
          </a:xfrm>
          <a:prstGeom prst="rect">
            <a:avLst/>
          </a:prstGeom>
        </p:spPr>
      </p:pic>
      <p:graphicFrame>
        <p:nvGraphicFramePr>
          <p:cNvPr id="27" name="Object 7"/>
          <p:cNvGraphicFramePr>
            <a:graphicFrameLocks noChangeAspect="1"/>
          </p:cNvGraphicFramePr>
          <p:nvPr/>
        </p:nvGraphicFramePr>
        <p:xfrm>
          <a:off x="6640513" y="974725"/>
          <a:ext cx="239395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28700" imgH="203200" progId="Equation.3">
                  <p:embed/>
                </p:oleObj>
              </mc:Choice>
              <mc:Fallback>
                <p:oleObj name="Equation" r:id="rId3" imgW="10287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40513" y="974725"/>
                        <a:ext cx="2393950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8"/>
          <p:cNvGraphicFramePr>
            <a:graphicFrameLocks noChangeAspect="1"/>
          </p:cNvGraphicFramePr>
          <p:nvPr/>
        </p:nvGraphicFramePr>
        <p:xfrm>
          <a:off x="8501063" y="4613275"/>
          <a:ext cx="206375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88900" imgH="114300" progId="Equation.3">
                  <p:embed/>
                </p:oleObj>
              </mc:Choice>
              <mc:Fallback>
                <p:oleObj name="Equation" r:id="rId5" imgW="88900" imgH="1143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01063" y="4613275"/>
                        <a:ext cx="206375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" name="Straight Arrow Connector 30"/>
          <p:cNvCxnSpPr/>
          <p:nvPr/>
        </p:nvCxnSpPr>
        <p:spPr>
          <a:xfrm rot="5400000">
            <a:off x="8314532" y="4814094"/>
            <a:ext cx="379413" cy="1588"/>
          </a:xfrm>
          <a:prstGeom prst="straightConnector1">
            <a:avLst/>
          </a:prstGeom>
          <a:ln w="3175" cap="flat" cmpd="sng">
            <a:solidFill>
              <a:schemeClr val="tx1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272630" y="3503612"/>
            <a:ext cx="2747170" cy="1588"/>
          </a:xfrm>
          <a:prstGeom prst="straightConnector1">
            <a:avLst/>
          </a:prstGeom>
          <a:ln w="31750" cmpd="sng">
            <a:solidFill>
              <a:schemeClr val="tx1"/>
            </a:solidFill>
            <a:prstDash val="solid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rot="5400000" flipH="1" flipV="1">
            <a:off x="5467152" y="3008511"/>
            <a:ext cx="1024335" cy="1"/>
          </a:xfrm>
          <a:prstGeom prst="straightConnector1">
            <a:avLst/>
          </a:prstGeom>
          <a:ln w="31750" cmpd="sng">
            <a:solidFill>
              <a:schemeClr val="tx1"/>
            </a:solidFill>
            <a:prstDash val="solid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6871" name="Object 7"/>
          <p:cNvGraphicFramePr>
            <a:graphicFrameLocks noChangeAspect="1"/>
          </p:cNvGraphicFramePr>
          <p:nvPr/>
        </p:nvGraphicFramePr>
        <p:xfrm>
          <a:off x="4673600" y="3089275"/>
          <a:ext cx="382588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165100" imgH="177800" progId="Equation.3">
                  <p:embed/>
                </p:oleObj>
              </mc:Choice>
              <mc:Fallback>
                <p:oleObj name="Equation" r:id="rId7" imgW="165100" imgH="1778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73600" y="3089275"/>
                        <a:ext cx="382588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6872" name="Object 8"/>
          <p:cNvGraphicFramePr>
            <a:graphicFrameLocks noChangeAspect="1"/>
          </p:cNvGraphicFramePr>
          <p:nvPr/>
        </p:nvGraphicFramePr>
        <p:xfrm>
          <a:off x="5981700" y="2844800"/>
          <a:ext cx="382588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65100" imgH="203200" progId="Equation.3">
                  <p:embed/>
                </p:oleObj>
              </mc:Choice>
              <mc:Fallback>
                <p:oleObj name="Equation" r:id="rId9" imgW="165100" imgH="2032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81700" y="2844800"/>
                        <a:ext cx="382588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1" name="Oval 40"/>
          <p:cNvSpPr/>
          <p:nvPr/>
        </p:nvSpPr>
        <p:spPr>
          <a:xfrm>
            <a:off x="4406900" y="290830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2" name="Object 5"/>
          <p:cNvGraphicFramePr>
            <a:graphicFrameLocks noChangeAspect="1"/>
          </p:cNvGraphicFramePr>
          <p:nvPr/>
        </p:nvGraphicFramePr>
        <p:xfrm>
          <a:off x="1409700" y="2857500"/>
          <a:ext cx="441325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90500" imgH="203200" progId="Equation.3">
                  <p:embed/>
                </p:oleObj>
              </mc:Choice>
              <mc:Fallback>
                <p:oleObj name="Equation" r:id="rId11" imgW="190500" imgH="2032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9700" y="2857500"/>
                        <a:ext cx="441325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3" name="Straight Connector 42"/>
          <p:cNvCxnSpPr/>
          <p:nvPr/>
        </p:nvCxnSpPr>
        <p:spPr>
          <a:xfrm rot="5400000" flipH="1" flipV="1">
            <a:off x="3505358" y="4207194"/>
            <a:ext cx="2063276" cy="1412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10800000" flipV="1">
            <a:off x="1904998" y="3058160"/>
            <a:ext cx="2400302" cy="2794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5" name="Object 6"/>
          <p:cNvGraphicFramePr>
            <a:graphicFrameLocks noChangeAspect="1"/>
          </p:cNvGraphicFramePr>
          <p:nvPr/>
        </p:nvGraphicFramePr>
        <p:xfrm>
          <a:off x="4221163" y="5300663"/>
          <a:ext cx="44132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190500" imgH="177800" progId="Equation.3">
                  <p:embed/>
                </p:oleObj>
              </mc:Choice>
              <mc:Fallback>
                <p:oleObj name="Equation" r:id="rId13" imgW="190500" imgH="177800" progId="Equation.3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1163" y="5300663"/>
                        <a:ext cx="441325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2" name="Picture 11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349250" y="1346200"/>
            <a:ext cx="9525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/>
        </p:nvCxnSpPr>
        <p:spPr>
          <a:xfrm rot="5400000" flipH="1" flipV="1">
            <a:off x="2904648" y="3606484"/>
            <a:ext cx="3264696" cy="1412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Midpoint-offset coordinates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7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 rot="5400000" flipH="1" flipV="1">
            <a:off x="126999" y="3517900"/>
            <a:ext cx="3479800" cy="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854198" y="5270501"/>
            <a:ext cx="5943605" cy="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 flipH="1" flipV="1">
            <a:off x="2435225" y="4457701"/>
            <a:ext cx="1600201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 flipH="1" flipV="1">
            <a:off x="4595418" y="3882627"/>
            <a:ext cx="2774158" cy="1591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rot="10800000">
            <a:off x="1854198" y="3492500"/>
            <a:ext cx="1293810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rot="10800000">
            <a:off x="1866898" y="2496343"/>
            <a:ext cx="4114008" cy="1588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Isosceles Triangle 10"/>
          <p:cNvSpPr>
            <a:spLocks noChangeAspect="1"/>
          </p:cNvSpPr>
          <p:nvPr/>
        </p:nvSpPr>
        <p:spPr>
          <a:xfrm>
            <a:off x="3064670" y="3315494"/>
            <a:ext cx="365760" cy="36576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>
            <a:spLocks noChangeAspect="1"/>
          </p:cNvSpPr>
          <p:nvPr/>
        </p:nvSpPr>
        <p:spPr>
          <a:xfrm>
            <a:off x="5816600" y="228600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4641850" y="35179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graphicFrame>
        <p:nvGraphicFramePr>
          <p:cNvPr id="33797" name="Object 5"/>
          <p:cNvGraphicFramePr>
            <a:graphicFrameLocks noChangeAspect="1"/>
          </p:cNvGraphicFramePr>
          <p:nvPr/>
        </p:nvGraphicFramePr>
        <p:xfrm>
          <a:off x="1409700" y="2857500"/>
          <a:ext cx="441325" cy="471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90500" imgH="203200" progId="Equation.3">
                  <p:embed/>
                </p:oleObj>
              </mc:Choice>
              <mc:Fallback>
                <p:oleObj name="Equation" r:id="rId2" imgW="1905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09700" y="2857500"/>
                        <a:ext cx="441325" cy="471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" name="TextBox 34"/>
          <p:cNvSpPr txBox="1"/>
          <p:nvPr/>
        </p:nvSpPr>
        <p:spPr>
          <a:xfrm>
            <a:off x="825500" y="5689600"/>
            <a:ext cx="2857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: Source                : Midpoint</a:t>
            </a:r>
          </a:p>
          <a:p>
            <a:endParaRPr lang="en-US" dirty="0"/>
          </a:p>
          <a:p>
            <a:r>
              <a:rPr lang="en-US" dirty="0"/>
              <a:t>: Receiver</a:t>
            </a:r>
          </a:p>
          <a:p>
            <a:endParaRPr lang="en-US" dirty="0"/>
          </a:p>
        </p:txBody>
      </p:sp>
      <p:sp>
        <p:nvSpPr>
          <p:cNvPr id="36" name="Isosceles Triangle 35"/>
          <p:cNvSpPr>
            <a:spLocks noChangeAspect="1"/>
          </p:cNvSpPr>
          <p:nvPr/>
        </p:nvSpPr>
        <p:spPr>
          <a:xfrm>
            <a:off x="342900" y="6277610"/>
            <a:ext cx="274320" cy="274320"/>
          </a:xfrm>
          <a:prstGeom prst="triangle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5-Point Star 36"/>
          <p:cNvSpPr/>
          <p:nvPr/>
        </p:nvSpPr>
        <p:spPr>
          <a:xfrm>
            <a:off x="317500" y="5683250"/>
            <a:ext cx="365760" cy="36576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4406900" y="290830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rot="10800000" flipV="1">
            <a:off x="1904998" y="3058160"/>
            <a:ext cx="2400302" cy="27940"/>
          </a:xfrm>
          <a:prstGeom prst="line">
            <a:avLst/>
          </a:prstGeom>
          <a:ln w="25400">
            <a:solidFill>
              <a:schemeClr val="bg1">
                <a:lumMod val="75000"/>
              </a:schemeClr>
            </a:solidFill>
            <a:prstDash val="lg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35846" name="Object 6"/>
          <p:cNvGraphicFramePr>
            <a:graphicFrameLocks noChangeAspect="1"/>
          </p:cNvGraphicFramePr>
          <p:nvPr/>
        </p:nvGraphicFramePr>
        <p:xfrm>
          <a:off x="4221163" y="5300663"/>
          <a:ext cx="441325" cy="412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0500" imgH="177800" progId="Equation.3">
                  <p:embed/>
                </p:oleObj>
              </mc:Choice>
              <mc:Fallback>
                <p:oleObj name="Equation" r:id="rId4" imgW="1905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21163" y="5300663"/>
                        <a:ext cx="441325" cy="4127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8" name="Oval 27"/>
          <p:cNvSpPr/>
          <p:nvPr/>
        </p:nvSpPr>
        <p:spPr>
          <a:xfrm>
            <a:off x="2125980" y="5774690"/>
            <a:ext cx="274320" cy="27432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trace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13600" y="1475582"/>
            <a:ext cx="1769097" cy="3789362"/>
          </a:xfrm>
          <a:prstGeom prst="rect">
            <a:avLst/>
          </a:prstGeom>
        </p:spPr>
      </p:pic>
      <p:graphicFrame>
        <p:nvGraphicFramePr>
          <p:cNvPr id="27" name="Object 7"/>
          <p:cNvGraphicFramePr>
            <a:graphicFrameLocks noChangeAspect="1"/>
          </p:cNvGraphicFramePr>
          <p:nvPr/>
        </p:nvGraphicFramePr>
        <p:xfrm>
          <a:off x="6713538" y="974725"/>
          <a:ext cx="22463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965200" imgH="203200" progId="Equation.3">
                  <p:embed/>
                </p:oleObj>
              </mc:Choice>
              <mc:Fallback>
                <p:oleObj name="Equation" r:id="rId7" imgW="965200" imgH="2032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713538" y="974725"/>
                        <a:ext cx="2246312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0" name="Object 8"/>
          <p:cNvGraphicFramePr>
            <a:graphicFrameLocks noChangeAspect="1"/>
          </p:cNvGraphicFramePr>
          <p:nvPr/>
        </p:nvGraphicFramePr>
        <p:xfrm>
          <a:off x="8501063" y="4613275"/>
          <a:ext cx="206375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88900" imgH="114300" progId="Equation.3">
                  <p:embed/>
                </p:oleObj>
              </mc:Choice>
              <mc:Fallback>
                <p:oleObj name="Equation" r:id="rId9" imgW="88900" imgH="1143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501063" y="4613275"/>
                        <a:ext cx="206375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31" name="Straight Arrow Connector 30"/>
          <p:cNvCxnSpPr/>
          <p:nvPr/>
        </p:nvCxnSpPr>
        <p:spPr>
          <a:xfrm rot="5400000">
            <a:off x="8314532" y="4814094"/>
            <a:ext cx="379413" cy="1588"/>
          </a:xfrm>
          <a:prstGeom prst="straightConnector1">
            <a:avLst/>
          </a:prstGeom>
          <a:ln w="3175" cap="flat" cmpd="sng">
            <a:solidFill>
              <a:schemeClr val="tx1"/>
            </a:solidFill>
            <a:tailEnd type="arrow" w="sm" len="sm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V="1">
            <a:off x="3270250" y="2483643"/>
            <a:ext cx="2733675" cy="1019968"/>
          </a:xfrm>
          <a:prstGeom prst="straightConnector1">
            <a:avLst/>
          </a:prstGeom>
          <a:ln w="31750" cmpd="sng">
            <a:solidFill>
              <a:schemeClr val="tx1"/>
            </a:solidFill>
            <a:prstDash val="solid"/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Arc 37"/>
          <p:cNvSpPr/>
          <p:nvPr/>
        </p:nvSpPr>
        <p:spPr>
          <a:xfrm>
            <a:off x="4343400" y="2514600"/>
            <a:ext cx="651668" cy="571500"/>
          </a:xfrm>
          <a:prstGeom prst="arc">
            <a:avLst>
              <a:gd name="adj1" fmla="val 15025612"/>
              <a:gd name="adj2" fmla="val 695748"/>
            </a:avLst>
          </a:prstGeom>
          <a:ln w="19050" cmpd="sng">
            <a:solidFill>
              <a:schemeClr val="tx2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7896" name="Object 8"/>
          <p:cNvGraphicFramePr>
            <a:graphicFrameLocks noChangeAspect="1"/>
          </p:cNvGraphicFramePr>
          <p:nvPr/>
        </p:nvGraphicFramePr>
        <p:xfrm>
          <a:off x="4800600" y="2209800"/>
          <a:ext cx="263525" cy="35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14300" imgH="152400" progId="Equation.3">
                  <p:embed/>
                </p:oleObj>
              </mc:Choice>
              <mc:Fallback>
                <p:oleObj name="Equation" r:id="rId11" imgW="114300" imgH="1524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2209800"/>
                        <a:ext cx="263525" cy="355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3" name="Picture 11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349250" y="1346200"/>
            <a:ext cx="9525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5D data (4 spatial coordinates + time)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06500"/>
            <a:ext cx="9144000" cy="49911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endParaRPr lang="en-US" dirty="0"/>
          </a:p>
          <a:p>
            <a:r>
              <a:rPr lang="en-US" sz="2400" dirty="0"/>
              <a:t>Source Receiver coordinates </a:t>
            </a:r>
          </a:p>
          <a:p>
            <a:endParaRPr lang="en-US" sz="2400" dirty="0"/>
          </a:p>
          <a:p>
            <a:r>
              <a:rPr lang="en-US" sz="2400" dirty="0"/>
              <a:t>Midpoint, inline and cross-line offsets</a:t>
            </a:r>
          </a:p>
          <a:p>
            <a:pPr>
              <a:buNone/>
            </a:pPr>
            <a:endParaRPr lang="en-US" sz="2400" dirty="0"/>
          </a:p>
          <a:p>
            <a:r>
              <a:rPr lang="en-US" sz="2400" dirty="0"/>
              <a:t>Midpoint, offset and azimuth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34818" name="Object 2"/>
          <p:cNvGraphicFramePr>
            <a:graphicFrameLocks noChangeAspect="1"/>
          </p:cNvGraphicFramePr>
          <p:nvPr/>
        </p:nvGraphicFramePr>
        <p:xfrm>
          <a:off x="6019800" y="4184650"/>
          <a:ext cx="22463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65200" imgH="203200" progId="Equation.3">
                  <p:embed/>
                </p:oleObj>
              </mc:Choice>
              <mc:Fallback>
                <p:oleObj name="Equation" r:id="rId2" imgW="9652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4184650"/>
                        <a:ext cx="2246312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Object 3"/>
          <p:cNvGraphicFramePr>
            <a:graphicFrameLocks noChangeAspect="1"/>
          </p:cNvGraphicFramePr>
          <p:nvPr/>
        </p:nvGraphicFramePr>
        <p:xfrm>
          <a:off x="6019800" y="2347913"/>
          <a:ext cx="1979612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50900" imgH="203200" progId="Equation.3">
                  <p:embed/>
                </p:oleObj>
              </mc:Choice>
              <mc:Fallback>
                <p:oleObj name="Equation" r:id="rId4" imgW="850900" imgH="2032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2347913"/>
                        <a:ext cx="1979612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0" name="Object 4"/>
          <p:cNvGraphicFramePr>
            <a:graphicFrameLocks noChangeAspect="1"/>
          </p:cNvGraphicFramePr>
          <p:nvPr/>
        </p:nvGraphicFramePr>
        <p:xfrm>
          <a:off x="6019800" y="3270250"/>
          <a:ext cx="2393950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028700" imgH="203200" progId="Equation.3">
                  <p:embed/>
                </p:oleObj>
              </mc:Choice>
              <mc:Fallback>
                <p:oleObj name="Equation" r:id="rId6" imgW="1028700" imgH="2032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19800" y="3270250"/>
                        <a:ext cx="2393950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5D data (4 spatial coordinates + frequency)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1206500"/>
            <a:ext cx="9144000" cy="4991100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endParaRPr lang="en-US" dirty="0"/>
          </a:p>
          <a:p>
            <a:r>
              <a:rPr lang="en-US" sz="2400" dirty="0"/>
              <a:t>Source Receiver coordinates </a:t>
            </a:r>
          </a:p>
          <a:p>
            <a:endParaRPr lang="en-US" sz="2400" dirty="0"/>
          </a:p>
          <a:p>
            <a:r>
              <a:rPr lang="en-US" sz="2400" dirty="0"/>
              <a:t>Midpoint, inline and cross-line offsets</a:t>
            </a:r>
          </a:p>
          <a:p>
            <a:pPr>
              <a:buNone/>
            </a:pPr>
            <a:endParaRPr lang="en-US" sz="2400" dirty="0"/>
          </a:p>
          <a:p>
            <a:r>
              <a:rPr lang="en-US" sz="2400" dirty="0"/>
              <a:t>Midpoint, offset and azimuth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EB1E8-8C07-2849-8719-AFC546308FA0}" type="slidenum">
              <a:rPr lang="en-US" smtClean="0"/>
              <a:pPr/>
              <a:t>9</a:t>
            </a:fld>
            <a:endParaRPr lang="en-US"/>
          </a:p>
        </p:txBody>
      </p:sp>
      <p:graphicFrame>
        <p:nvGraphicFramePr>
          <p:cNvPr id="34818" name="Object 2"/>
          <p:cNvGraphicFramePr>
            <a:graphicFrameLocks noChangeAspect="1"/>
          </p:cNvGraphicFramePr>
          <p:nvPr/>
        </p:nvGraphicFramePr>
        <p:xfrm>
          <a:off x="5916613" y="4217987"/>
          <a:ext cx="242411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041400" imgH="203200" progId="Equation.3">
                  <p:embed/>
                </p:oleObj>
              </mc:Choice>
              <mc:Fallback>
                <p:oleObj name="Equation" r:id="rId2" imgW="10414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16613" y="4217987"/>
                        <a:ext cx="2424113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Object 3"/>
          <p:cNvGraphicFramePr>
            <a:graphicFrameLocks noChangeAspect="1"/>
          </p:cNvGraphicFramePr>
          <p:nvPr/>
        </p:nvGraphicFramePr>
        <p:xfrm>
          <a:off x="3875088" y="1222375"/>
          <a:ext cx="1949450" cy="414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38200" imgH="177800" progId="Equation.3">
                  <p:embed/>
                </p:oleObj>
              </mc:Choice>
              <mc:Fallback>
                <p:oleObj name="Equation" r:id="rId4" imgW="8382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75088" y="1222375"/>
                        <a:ext cx="1949450" cy="4143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0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5446456"/>
              </p:ext>
            </p:extLst>
          </p:nvPr>
        </p:nvGraphicFramePr>
        <p:xfrm>
          <a:off x="5902325" y="3376613"/>
          <a:ext cx="2630488" cy="531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1130300" imgH="228600" progId="Equation.3">
                  <p:embed/>
                </p:oleObj>
              </mc:Choice>
              <mc:Fallback>
                <p:oleObj name="Equation" r:id="rId6" imgW="1130300" imgH="2286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02325" y="3376613"/>
                        <a:ext cx="2630488" cy="5318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1" name="Object 5"/>
          <p:cNvGraphicFramePr>
            <a:graphicFrameLocks noChangeAspect="1"/>
          </p:cNvGraphicFramePr>
          <p:nvPr/>
        </p:nvGraphicFramePr>
        <p:xfrm>
          <a:off x="5967413" y="2457450"/>
          <a:ext cx="2185987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939800" imgH="203200" progId="Equation.3">
                  <p:embed/>
                </p:oleObj>
              </mc:Choice>
              <mc:Fallback>
                <p:oleObj name="Equation" r:id="rId8" imgW="9398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67413" y="2457450"/>
                        <a:ext cx="2185987" cy="4730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206626" y="5505966"/>
            <a:ext cx="6134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We often work with one 4D cube per frequency</a:t>
            </a:r>
          </a:p>
          <a:p>
            <a:endParaRPr lang="en-US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12190</TotalTime>
  <Words>1189</Words>
  <Application>Microsoft Macintosh PowerPoint</Application>
  <PresentationFormat>On-screen Show (4:3)</PresentationFormat>
  <Paragraphs>231</Paragraphs>
  <Slides>56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Arial</vt:lpstr>
      <vt:lpstr>Calibri</vt:lpstr>
      <vt:lpstr>Times New Roman</vt:lpstr>
      <vt:lpstr>Office Theme</vt:lpstr>
      <vt:lpstr>Equation</vt:lpstr>
      <vt:lpstr>PowerPoint Presentation</vt:lpstr>
      <vt:lpstr>Some Examples of 5D reconstruction</vt:lpstr>
      <vt:lpstr>Source receiver coordinates</vt:lpstr>
      <vt:lpstr>Source receiver coordinates</vt:lpstr>
      <vt:lpstr>Midpoint-offset coordinates </vt:lpstr>
      <vt:lpstr>Midpoint-offset coordinates </vt:lpstr>
      <vt:lpstr>Midpoint-offset coordinates </vt:lpstr>
      <vt:lpstr>5D data (4 spatial coordinates + time)</vt:lpstr>
      <vt:lpstr>5D data (4 spatial coordinates + frequency)</vt:lpstr>
      <vt:lpstr>Fourier Industrial modules for ND reconstruction</vt:lpstr>
      <vt:lpstr>Rank reduction techniques</vt:lpstr>
      <vt:lpstr>Denoising via rank-reduction</vt:lpstr>
      <vt:lpstr>PowerPoint Presentation</vt:lpstr>
      <vt:lpstr>Recommender System</vt:lpstr>
      <vt:lpstr>Netflix Prize</vt:lpstr>
      <vt:lpstr>Matrix/Tensor Completion and the famous NETFLIX problem</vt:lpstr>
      <vt:lpstr>Matrix completion with minimal math</vt:lpstr>
      <vt:lpstr>Rank (Review)</vt:lpstr>
      <vt:lpstr>PowerPoint Presentation</vt:lpstr>
      <vt:lpstr>PowerPoint Presentation</vt:lpstr>
      <vt:lpstr>PowerPoint Presentation</vt:lpstr>
      <vt:lpstr>Low-rank Approximation and SVD</vt:lpstr>
      <vt:lpstr>Algorithm</vt:lpstr>
      <vt:lpstr>Algorithm</vt:lpstr>
      <vt:lpstr>Constantine the Great (c. 280-337)</vt:lpstr>
      <vt:lpstr>Constantine the Great after decimation</vt:lpstr>
      <vt:lpstr>Constantine the Great after reconstruction</vt:lpstr>
      <vt:lpstr>Constantine the Great – original image</vt:lpstr>
      <vt:lpstr>Constantine the Great – Singular values</vt:lpstr>
      <vt:lpstr>Why tensors ?</vt:lpstr>
      <vt:lpstr>Sampling</vt:lpstr>
      <vt:lpstr>PMF (Xu et al., 2013)</vt:lpstr>
      <vt:lpstr>Unfolding and folding</vt:lpstr>
      <vt:lpstr>Reconstruction algorithm</vt:lpstr>
      <vt:lpstr>Reconstruction algorithm</vt:lpstr>
      <vt:lpstr>Synthetic </vt:lpstr>
      <vt:lpstr>Synthetic</vt:lpstr>
      <vt:lpstr>Linear and curved events SNR=1</vt:lpstr>
      <vt:lpstr>Field data example (WCB)</vt:lpstr>
      <vt:lpstr>Fold Map </vt:lpstr>
      <vt:lpstr>Processing Parameters</vt:lpstr>
      <vt:lpstr>Fix offsets and CMPy</vt:lpstr>
      <vt:lpstr>Fix offsets and CMPx</vt:lpstr>
      <vt:lpstr>Fix offsets and CMPy</vt:lpstr>
      <vt:lpstr>Fix offsets and CMPy</vt:lpstr>
      <vt:lpstr>Fix CMPx and CMPy</vt:lpstr>
      <vt:lpstr>PowerPoint Presentation</vt:lpstr>
      <vt:lpstr>Stacks</vt:lpstr>
      <vt:lpstr>Stacks</vt:lpstr>
      <vt:lpstr>Stacks </vt:lpstr>
      <vt:lpstr>Tensor completion in azimuth offset midpoint</vt:lpstr>
      <vt:lpstr>Tensor completion in azimuth offset midpoint</vt:lpstr>
      <vt:lpstr>PowerPoint Presentation</vt:lpstr>
      <vt:lpstr>PowerPoint Presentation</vt:lpstr>
      <vt:lpstr>Probability of Success (PMF)</vt:lpstr>
      <vt:lpstr>References</vt:lpstr>
    </vt:vector>
  </TitlesOfParts>
  <Company>University of Alberta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Mauricio  Sacchi</dc:creator>
  <cp:lastModifiedBy>Mauricio Sacchi</cp:lastModifiedBy>
  <cp:revision>132</cp:revision>
  <dcterms:created xsi:type="dcterms:W3CDTF">2014-08-27T17:54:04Z</dcterms:created>
  <dcterms:modified xsi:type="dcterms:W3CDTF">2023-11-27T16:50:05Z</dcterms:modified>
</cp:coreProperties>
</file>